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embeddedFontLst>
    <p:embeddedFont>
      <p:font typeface="Alegreya" pitchFamily="2" charset="0"/>
      <p:regular r:id="rId28"/>
      <p:bold r:id="rId29"/>
      <p:italic r:id="rId30"/>
      <p:boldItalic r:id="rId31"/>
    </p:embeddedFont>
    <p:embeddedFont>
      <p:font typeface="Comfortaa" pitchFamily="2" charset="0"/>
      <p:regular r:id="rId32"/>
      <p:bold r:id="rId33"/>
    </p:embeddedFont>
    <p:embeddedFont>
      <p:font typeface="Garamond" panose="02020404030301010803" pitchFamily="18" charset="0"/>
      <p:regular r:id="rId34"/>
      <p:bold r:id="rId35"/>
      <p:italic r:id="rId36"/>
      <p:boldItalic r:id="rId37"/>
    </p:embeddedFont>
    <p:embeddedFont>
      <p:font typeface="Oswald" pitchFamily="2" charset="77"/>
      <p:regular r:id="rId38"/>
      <p:bold r:id="rId39"/>
    </p:embeddedFont>
    <p:embeddedFont>
      <p:font typeface="Playfair Display" pitchFamily="2" charset="77"/>
      <p:regular r:id="rId40"/>
      <p:bold r:id="rId41"/>
      <p:italic r:id="rId42"/>
      <p:boldItalic r:id="rId43"/>
    </p:embeddedFont>
    <p:embeddedFont>
      <p:font typeface="Source Code Pro" panose="020B0509030403020204" pitchFamily="49"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d98b8ffb14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d98b8ffb1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dc7e539b0a_0_2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dc7e539b0a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dc7e539b0a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dc7e539b0a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dc7e539b0a_0_2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dc7e539b0a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dc7e539b0a_0_2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dc7e539b0a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dc7e539b0a_0_3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dc7e539b0a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dc7e539b0a_0_3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dc7e539b0a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dc96202c00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dc96202c00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dc96202c00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dc96202c0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dc96202c00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dc96202c0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dc96202c00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dc96202c0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d98b8ffb14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d98b8ffb1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d98b8ffb1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d98b8ffb1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d98b8ffb14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d98b8ffb1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d98b8ffb14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d98b8ffb1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d98b8ffb14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d98b8ffb14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d98b8ffb14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d98b8ffb14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dc7e539b0a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dc7e539b0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dc7e539b0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dc7e539b0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dc7e539b0a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dc7e539b0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dc7e539b0a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dc7e539b0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dc7e539b0a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dc7e539b0a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dc7e539b0a_0_2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dc7e539b0a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p:nvPr/>
        </p:nvSpPr>
        <p:spPr>
          <a:xfrm rot="10800000">
            <a:off x="4226100" y="2933550"/>
            <a:ext cx="691800" cy="3885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4"/>
          <p:cNvSpPr/>
          <p:nvPr/>
        </p:nvSpPr>
        <p:spPr>
          <a:xfrm>
            <a:off x="-25" y="0"/>
            <a:ext cx="9144000" cy="312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4"/>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endParaRPr/>
          </a:p>
        </p:txBody>
      </p:sp>
      <p:sp>
        <p:nvSpPr>
          <p:cNvPr id="58" name="Google Shape;58;p14"/>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Font typeface="Oswald"/>
              <a:buNone/>
              <a:defRPr sz="3600">
                <a:latin typeface="Oswald"/>
                <a:ea typeface="Oswald"/>
                <a:cs typeface="Oswald"/>
                <a:sym typeface="Oswald"/>
              </a:defRPr>
            </a:lvl1pPr>
            <a:lvl2pPr lvl="1" algn="ctr" rtl="0">
              <a:lnSpc>
                <a:spcPct val="100000"/>
              </a:lnSpc>
              <a:spcBef>
                <a:spcPts val="0"/>
              </a:spcBef>
              <a:spcAft>
                <a:spcPts val="0"/>
              </a:spcAft>
              <a:buSzPts val="3600"/>
              <a:buFont typeface="Oswald"/>
              <a:buNone/>
              <a:defRPr sz="3600">
                <a:latin typeface="Oswald"/>
                <a:ea typeface="Oswald"/>
                <a:cs typeface="Oswald"/>
                <a:sym typeface="Oswald"/>
              </a:defRPr>
            </a:lvl2pPr>
            <a:lvl3pPr lvl="2" algn="ctr" rtl="0">
              <a:lnSpc>
                <a:spcPct val="100000"/>
              </a:lnSpc>
              <a:spcBef>
                <a:spcPts val="0"/>
              </a:spcBef>
              <a:spcAft>
                <a:spcPts val="0"/>
              </a:spcAft>
              <a:buSzPts val="3600"/>
              <a:buFont typeface="Oswald"/>
              <a:buNone/>
              <a:defRPr sz="3600">
                <a:latin typeface="Oswald"/>
                <a:ea typeface="Oswald"/>
                <a:cs typeface="Oswald"/>
                <a:sym typeface="Oswald"/>
              </a:defRPr>
            </a:lvl3pPr>
            <a:lvl4pPr lvl="3" algn="ctr" rtl="0">
              <a:lnSpc>
                <a:spcPct val="100000"/>
              </a:lnSpc>
              <a:spcBef>
                <a:spcPts val="0"/>
              </a:spcBef>
              <a:spcAft>
                <a:spcPts val="0"/>
              </a:spcAft>
              <a:buSzPts val="3600"/>
              <a:buFont typeface="Oswald"/>
              <a:buNone/>
              <a:defRPr sz="3600">
                <a:latin typeface="Oswald"/>
                <a:ea typeface="Oswald"/>
                <a:cs typeface="Oswald"/>
                <a:sym typeface="Oswald"/>
              </a:defRPr>
            </a:lvl4pPr>
            <a:lvl5pPr lvl="4" algn="ctr" rtl="0">
              <a:lnSpc>
                <a:spcPct val="100000"/>
              </a:lnSpc>
              <a:spcBef>
                <a:spcPts val="0"/>
              </a:spcBef>
              <a:spcAft>
                <a:spcPts val="0"/>
              </a:spcAft>
              <a:buSzPts val="3600"/>
              <a:buFont typeface="Oswald"/>
              <a:buNone/>
              <a:defRPr sz="3600">
                <a:latin typeface="Oswald"/>
                <a:ea typeface="Oswald"/>
                <a:cs typeface="Oswald"/>
                <a:sym typeface="Oswald"/>
              </a:defRPr>
            </a:lvl5pPr>
            <a:lvl6pPr lvl="5" algn="ctr" rtl="0">
              <a:lnSpc>
                <a:spcPct val="100000"/>
              </a:lnSpc>
              <a:spcBef>
                <a:spcPts val="0"/>
              </a:spcBef>
              <a:spcAft>
                <a:spcPts val="0"/>
              </a:spcAft>
              <a:buSzPts val="3600"/>
              <a:buFont typeface="Oswald"/>
              <a:buNone/>
              <a:defRPr sz="3600">
                <a:latin typeface="Oswald"/>
                <a:ea typeface="Oswald"/>
                <a:cs typeface="Oswald"/>
                <a:sym typeface="Oswald"/>
              </a:defRPr>
            </a:lvl6pPr>
            <a:lvl7pPr lvl="6" algn="ctr" rtl="0">
              <a:lnSpc>
                <a:spcPct val="100000"/>
              </a:lnSpc>
              <a:spcBef>
                <a:spcPts val="0"/>
              </a:spcBef>
              <a:spcAft>
                <a:spcPts val="0"/>
              </a:spcAft>
              <a:buSzPts val="3600"/>
              <a:buFont typeface="Oswald"/>
              <a:buNone/>
              <a:defRPr sz="3600">
                <a:latin typeface="Oswald"/>
                <a:ea typeface="Oswald"/>
                <a:cs typeface="Oswald"/>
                <a:sym typeface="Oswald"/>
              </a:defRPr>
            </a:lvl7pPr>
            <a:lvl8pPr lvl="7" algn="ctr" rtl="0">
              <a:lnSpc>
                <a:spcPct val="100000"/>
              </a:lnSpc>
              <a:spcBef>
                <a:spcPts val="0"/>
              </a:spcBef>
              <a:spcAft>
                <a:spcPts val="0"/>
              </a:spcAft>
              <a:buSzPts val="3600"/>
              <a:buFont typeface="Oswald"/>
              <a:buNone/>
              <a:defRPr sz="3600">
                <a:latin typeface="Oswald"/>
                <a:ea typeface="Oswald"/>
                <a:cs typeface="Oswald"/>
                <a:sym typeface="Oswald"/>
              </a:defRPr>
            </a:lvl8pPr>
            <a:lvl9pPr lvl="8" algn="ctr" rtl="0">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59" name="Google Shape;59;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15"/>
          <p:cNvSpPr/>
          <p:nvPr/>
        </p:nvSpPr>
        <p:spPr>
          <a:xfrm>
            <a:off x="0" y="1567350"/>
            <a:ext cx="9144000" cy="2008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63" name="Google Shape;6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cxnSp>
        <p:nvCxnSpPr>
          <p:cNvPr id="65" name="Google Shape;65;p16"/>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66" name="Google Shape;66;p1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 name="Google Shape;67;p16"/>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cxnSp>
        <p:nvCxnSpPr>
          <p:cNvPr id="70" name="Google Shape;70;p17"/>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71" name="Google Shape;71;p17"/>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2" name="Google Shape;72;p17"/>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3" name="Google Shape;73;p17"/>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4" name="Google Shape;74;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18"/>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8"/>
        <p:cNvGrpSpPr/>
        <p:nvPr/>
      </p:nvGrpSpPr>
      <p:grpSpPr>
        <a:xfrm>
          <a:off x="0" y="0"/>
          <a:ext cx="0" cy="0"/>
          <a:chOff x="0" y="0"/>
          <a:chExt cx="0" cy="0"/>
        </a:xfrm>
      </p:grpSpPr>
      <p:cxnSp>
        <p:nvCxnSpPr>
          <p:cNvPr id="79" name="Google Shape;79;p19"/>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80" name="Google Shape;80;p19"/>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 name="Google Shape;81;p19"/>
          <p:cNvSpPr txBox="1">
            <a:spLocks noGrp="1"/>
          </p:cNvSpPr>
          <p:nvPr>
            <p:ph type="body" idx="1"/>
          </p:nvPr>
        </p:nvSpPr>
        <p:spPr>
          <a:xfrm>
            <a:off x="311700" y="1618204"/>
            <a:ext cx="2808000" cy="29508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82" name="Google Shape;82;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83"/>
        <p:cNvGrpSpPr/>
        <p:nvPr/>
      </p:nvGrpSpPr>
      <p:grpSpPr>
        <a:xfrm>
          <a:off x="0" y="0"/>
          <a:ext cx="0" cy="0"/>
          <a:chOff x="0" y="0"/>
          <a:chExt cx="0" cy="0"/>
        </a:xfrm>
      </p:grpSpPr>
      <p:sp>
        <p:nvSpPr>
          <p:cNvPr id="84" name="Google Shape;84;p20"/>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
        <p:nvSpPr>
          <p:cNvPr id="85" name="Google Shape;85;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86"/>
        <p:cNvGrpSpPr/>
        <p:nvPr/>
      </p:nvGrpSpPr>
      <p:grpSpPr>
        <a:xfrm>
          <a:off x="0" y="0"/>
          <a:ext cx="0" cy="0"/>
          <a:chOff x="0" y="0"/>
          <a:chExt cx="0" cy="0"/>
        </a:xfrm>
      </p:grpSpPr>
      <p:sp>
        <p:nvSpPr>
          <p:cNvPr id="87" name="Google Shape;87;p21"/>
          <p:cNvSpPr/>
          <p:nvPr/>
        </p:nvSpPr>
        <p:spPr>
          <a:xfrm>
            <a:off x="4572000" y="17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 name="Google Shape;88;p21"/>
          <p:cNvCxnSpPr/>
          <p:nvPr/>
        </p:nvCxnSpPr>
        <p:spPr>
          <a:xfrm>
            <a:off x="5029675" y="4495500"/>
            <a:ext cx="577200" cy="0"/>
          </a:xfrm>
          <a:prstGeom prst="straightConnector1">
            <a:avLst/>
          </a:prstGeom>
          <a:noFill/>
          <a:ln w="19050" cap="flat" cmpd="sng">
            <a:solidFill>
              <a:schemeClr val="dk1"/>
            </a:solidFill>
            <a:prstDash val="lgDash"/>
            <a:round/>
            <a:headEnd type="none" w="sm" len="sm"/>
            <a:tailEnd type="none" w="sm" len="sm"/>
          </a:ln>
        </p:spPr>
      </p:cxnSp>
      <p:sp>
        <p:nvSpPr>
          <p:cNvPr id="89" name="Google Shape;89;p21"/>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lt1"/>
              </a:buClr>
              <a:buSzPts val="4600"/>
              <a:buNone/>
              <a:defRPr sz="4600">
                <a:solidFill>
                  <a:schemeClr val="lt1"/>
                </a:solidFill>
              </a:defRPr>
            </a:lvl1pPr>
            <a:lvl2pPr lvl="1" algn="ctr" rtl="0">
              <a:spcBef>
                <a:spcPts val="0"/>
              </a:spcBef>
              <a:spcAft>
                <a:spcPts val="0"/>
              </a:spcAft>
              <a:buClr>
                <a:schemeClr val="lt1"/>
              </a:buClr>
              <a:buSzPts val="4600"/>
              <a:buNone/>
              <a:defRPr sz="4600">
                <a:solidFill>
                  <a:schemeClr val="lt1"/>
                </a:solidFill>
              </a:defRPr>
            </a:lvl2pPr>
            <a:lvl3pPr lvl="2" algn="ctr" rtl="0">
              <a:spcBef>
                <a:spcPts val="0"/>
              </a:spcBef>
              <a:spcAft>
                <a:spcPts val="0"/>
              </a:spcAft>
              <a:buClr>
                <a:schemeClr val="lt1"/>
              </a:buClr>
              <a:buSzPts val="4600"/>
              <a:buNone/>
              <a:defRPr sz="4600">
                <a:solidFill>
                  <a:schemeClr val="lt1"/>
                </a:solidFill>
              </a:defRPr>
            </a:lvl3pPr>
            <a:lvl4pPr lvl="3" algn="ctr" rtl="0">
              <a:spcBef>
                <a:spcPts val="0"/>
              </a:spcBef>
              <a:spcAft>
                <a:spcPts val="0"/>
              </a:spcAft>
              <a:buClr>
                <a:schemeClr val="lt1"/>
              </a:buClr>
              <a:buSzPts val="4600"/>
              <a:buNone/>
              <a:defRPr sz="4600">
                <a:solidFill>
                  <a:schemeClr val="lt1"/>
                </a:solidFill>
              </a:defRPr>
            </a:lvl4pPr>
            <a:lvl5pPr lvl="4" algn="ctr" rtl="0">
              <a:spcBef>
                <a:spcPts val="0"/>
              </a:spcBef>
              <a:spcAft>
                <a:spcPts val="0"/>
              </a:spcAft>
              <a:buClr>
                <a:schemeClr val="lt1"/>
              </a:buClr>
              <a:buSzPts val="4600"/>
              <a:buNone/>
              <a:defRPr sz="4600">
                <a:solidFill>
                  <a:schemeClr val="lt1"/>
                </a:solidFill>
              </a:defRPr>
            </a:lvl5pPr>
            <a:lvl6pPr lvl="5" algn="ctr" rtl="0">
              <a:spcBef>
                <a:spcPts val="0"/>
              </a:spcBef>
              <a:spcAft>
                <a:spcPts val="0"/>
              </a:spcAft>
              <a:buClr>
                <a:schemeClr val="lt1"/>
              </a:buClr>
              <a:buSzPts val="4600"/>
              <a:buNone/>
              <a:defRPr sz="4600">
                <a:solidFill>
                  <a:schemeClr val="lt1"/>
                </a:solidFill>
              </a:defRPr>
            </a:lvl6pPr>
            <a:lvl7pPr lvl="6" algn="ctr" rtl="0">
              <a:spcBef>
                <a:spcPts val="0"/>
              </a:spcBef>
              <a:spcAft>
                <a:spcPts val="0"/>
              </a:spcAft>
              <a:buClr>
                <a:schemeClr val="lt1"/>
              </a:buClr>
              <a:buSzPts val="4600"/>
              <a:buNone/>
              <a:defRPr sz="4600">
                <a:solidFill>
                  <a:schemeClr val="lt1"/>
                </a:solidFill>
              </a:defRPr>
            </a:lvl7pPr>
            <a:lvl8pPr lvl="7" algn="ctr" rtl="0">
              <a:spcBef>
                <a:spcPts val="0"/>
              </a:spcBef>
              <a:spcAft>
                <a:spcPts val="0"/>
              </a:spcAft>
              <a:buClr>
                <a:schemeClr val="lt1"/>
              </a:buClr>
              <a:buSzPts val="4600"/>
              <a:buNone/>
              <a:defRPr sz="4600">
                <a:solidFill>
                  <a:schemeClr val="lt1"/>
                </a:solidFill>
              </a:defRPr>
            </a:lvl8pPr>
            <a:lvl9pPr lvl="8" algn="ctr" rtl="0">
              <a:spcBef>
                <a:spcPts val="0"/>
              </a:spcBef>
              <a:spcAft>
                <a:spcPts val="0"/>
              </a:spcAft>
              <a:buClr>
                <a:schemeClr val="lt1"/>
              </a:buClr>
              <a:buSzPts val="4600"/>
              <a:buNone/>
              <a:defRPr sz="4600">
                <a:solidFill>
                  <a:schemeClr val="lt1"/>
                </a:solidFill>
              </a:defRPr>
            </a:lvl9pPr>
          </a:lstStyle>
          <a:p>
            <a:endParaRPr/>
          </a:p>
        </p:txBody>
      </p:sp>
      <p:sp>
        <p:nvSpPr>
          <p:cNvPr id="90" name="Google Shape;90;p21"/>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chemeClr val="lt1"/>
              </a:buClr>
              <a:buSzPts val="1900"/>
              <a:buNone/>
              <a:defRPr sz="1900">
                <a:solidFill>
                  <a:schemeClr val="lt1"/>
                </a:solidFill>
              </a:defRPr>
            </a:lvl1pPr>
            <a:lvl2pPr lvl="1" algn="ctr" rtl="0">
              <a:lnSpc>
                <a:spcPct val="100000"/>
              </a:lnSpc>
              <a:spcBef>
                <a:spcPts val="0"/>
              </a:spcBef>
              <a:spcAft>
                <a:spcPts val="0"/>
              </a:spcAft>
              <a:buClr>
                <a:schemeClr val="lt1"/>
              </a:buClr>
              <a:buSzPts val="1900"/>
              <a:buNone/>
              <a:defRPr sz="1900">
                <a:solidFill>
                  <a:schemeClr val="lt1"/>
                </a:solidFill>
              </a:defRPr>
            </a:lvl2pPr>
            <a:lvl3pPr lvl="2" algn="ctr" rtl="0">
              <a:lnSpc>
                <a:spcPct val="100000"/>
              </a:lnSpc>
              <a:spcBef>
                <a:spcPts val="0"/>
              </a:spcBef>
              <a:spcAft>
                <a:spcPts val="0"/>
              </a:spcAft>
              <a:buClr>
                <a:schemeClr val="lt1"/>
              </a:buClr>
              <a:buSzPts val="1900"/>
              <a:buNone/>
              <a:defRPr sz="1900">
                <a:solidFill>
                  <a:schemeClr val="lt1"/>
                </a:solidFill>
              </a:defRPr>
            </a:lvl3pPr>
            <a:lvl4pPr lvl="3" algn="ctr" rtl="0">
              <a:lnSpc>
                <a:spcPct val="100000"/>
              </a:lnSpc>
              <a:spcBef>
                <a:spcPts val="0"/>
              </a:spcBef>
              <a:spcAft>
                <a:spcPts val="0"/>
              </a:spcAft>
              <a:buClr>
                <a:schemeClr val="lt1"/>
              </a:buClr>
              <a:buSzPts val="1900"/>
              <a:buNone/>
              <a:defRPr sz="1900">
                <a:solidFill>
                  <a:schemeClr val="lt1"/>
                </a:solidFill>
              </a:defRPr>
            </a:lvl4pPr>
            <a:lvl5pPr lvl="4" algn="ctr" rtl="0">
              <a:lnSpc>
                <a:spcPct val="100000"/>
              </a:lnSpc>
              <a:spcBef>
                <a:spcPts val="0"/>
              </a:spcBef>
              <a:spcAft>
                <a:spcPts val="0"/>
              </a:spcAft>
              <a:buClr>
                <a:schemeClr val="lt1"/>
              </a:buClr>
              <a:buSzPts val="1900"/>
              <a:buNone/>
              <a:defRPr sz="1900">
                <a:solidFill>
                  <a:schemeClr val="lt1"/>
                </a:solidFill>
              </a:defRPr>
            </a:lvl5pPr>
            <a:lvl6pPr lvl="5" algn="ctr" rtl="0">
              <a:lnSpc>
                <a:spcPct val="100000"/>
              </a:lnSpc>
              <a:spcBef>
                <a:spcPts val="0"/>
              </a:spcBef>
              <a:spcAft>
                <a:spcPts val="0"/>
              </a:spcAft>
              <a:buClr>
                <a:schemeClr val="lt1"/>
              </a:buClr>
              <a:buSzPts val="1900"/>
              <a:buNone/>
              <a:defRPr sz="1900">
                <a:solidFill>
                  <a:schemeClr val="lt1"/>
                </a:solidFill>
              </a:defRPr>
            </a:lvl6pPr>
            <a:lvl7pPr lvl="6" algn="ctr" rtl="0">
              <a:lnSpc>
                <a:spcPct val="100000"/>
              </a:lnSpc>
              <a:spcBef>
                <a:spcPts val="0"/>
              </a:spcBef>
              <a:spcAft>
                <a:spcPts val="0"/>
              </a:spcAft>
              <a:buClr>
                <a:schemeClr val="lt1"/>
              </a:buClr>
              <a:buSzPts val="1900"/>
              <a:buNone/>
              <a:defRPr sz="1900">
                <a:solidFill>
                  <a:schemeClr val="lt1"/>
                </a:solidFill>
              </a:defRPr>
            </a:lvl7pPr>
            <a:lvl8pPr lvl="7" algn="ctr" rtl="0">
              <a:lnSpc>
                <a:spcPct val="100000"/>
              </a:lnSpc>
              <a:spcBef>
                <a:spcPts val="0"/>
              </a:spcBef>
              <a:spcAft>
                <a:spcPts val="0"/>
              </a:spcAft>
              <a:buClr>
                <a:schemeClr val="lt1"/>
              </a:buClr>
              <a:buSzPts val="1900"/>
              <a:buNone/>
              <a:defRPr sz="1900">
                <a:solidFill>
                  <a:schemeClr val="lt1"/>
                </a:solidFill>
              </a:defRPr>
            </a:lvl8pPr>
            <a:lvl9pPr lvl="8" algn="ctr" rtl="0">
              <a:lnSpc>
                <a:spcPct val="100000"/>
              </a:lnSpc>
              <a:spcBef>
                <a:spcPts val="0"/>
              </a:spcBef>
              <a:spcAft>
                <a:spcPts val="0"/>
              </a:spcAft>
              <a:buClr>
                <a:schemeClr val="lt1"/>
              </a:buClr>
              <a:buSzPts val="1900"/>
              <a:buNone/>
              <a:defRPr sz="1900">
                <a:solidFill>
                  <a:schemeClr val="lt1"/>
                </a:solidFill>
              </a:defRPr>
            </a:lvl9pPr>
          </a:lstStyle>
          <a:p>
            <a:endParaRPr/>
          </a:p>
        </p:txBody>
      </p:sp>
      <p:sp>
        <p:nvSpPr>
          <p:cNvPr id="91" name="Google Shape;91;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92" name="Google Shape;9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3"/>
        <p:cNvGrpSpPr/>
        <p:nvPr/>
      </p:nvGrpSpPr>
      <p:grpSpPr>
        <a:xfrm>
          <a:off x="0" y="0"/>
          <a:ext cx="0" cy="0"/>
          <a:chOff x="0" y="0"/>
          <a:chExt cx="0" cy="0"/>
        </a:xfrm>
      </p:grpSpPr>
      <p:sp>
        <p:nvSpPr>
          <p:cNvPr id="94" name="Google Shape;94;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95" name="Google Shape;9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6"/>
        <p:cNvGrpSpPr/>
        <p:nvPr/>
      </p:nvGrpSpPr>
      <p:grpSpPr>
        <a:xfrm>
          <a:off x="0" y="0"/>
          <a:ext cx="0" cy="0"/>
          <a:chOff x="0" y="0"/>
          <a:chExt cx="0" cy="0"/>
        </a:xfrm>
      </p:grpSpPr>
      <p:cxnSp>
        <p:nvCxnSpPr>
          <p:cNvPr id="97" name="Google Shape;97;p23"/>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rtl="0">
              <a:spcBef>
                <a:spcPts val="0"/>
              </a:spcBef>
              <a:spcAft>
                <a:spcPts val="0"/>
              </a:spcAft>
              <a:buSzPts val="12000"/>
              <a:buNone/>
              <a:defRPr sz="12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20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rmAutofit/>
          </a:bodyPr>
          <a:lstStyle>
            <a:lvl1pPr lvl="0"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a:endParaRPr/>
          </a:p>
        </p:txBody>
      </p:sp>
      <p:sp>
        <p:nvSpPr>
          <p:cNvPr id="52" name="Google Shape;52;p13"/>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latin typeface="Source Code Pro"/>
                <a:ea typeface="Source Code Pro"/>
                <a:cs typeface="Source Code Pro"/>
                <a:sym typeface="Source Code Pro"/>
              </a:defRPr>
            </a:lvl1pPr>
            <a:lvl2pPr lvl="1" algn="r" rtl="0">
              <a:buNone/>
              <a:defRPr sz="1000">
                <a:solidFill>
                  <a:schemeClr val="dk2"/>
                </a:solidFill>
                <a:latin typeface="Source Code Pro"/>
                <a:ea typeface="Source Code Pro"/>
                <a:cs typeface="Source Code Pro"/>
                <a:sym typeface="Source Code Pro"/>
              </a:defRPr>
            </a:lvl2pPr>
            <a:lvl3pPr lvl="2" algn="r" rtl="0">
              <a:buNone/>
              <a:defRPr sz="1000">
                <a:solidFill>
                  <a:schemeClr val="dk2"/>
                </a:solidFill>
                <a:latin typeface="Source Code Pro"/>
                <a:ea typeface="Source Code Pro"/>
                <a:cs typeface="Source Code Pro"/>
                <a:sym typeface="Source Code Pro"/>
              </a:defRPr>
            </a:lvl3pPr>
            <a:lvl4pPr lvl="3" algn="r" rtl="0">
              <a:buNone/>
              <a:defRPr sz="1000">
                <a:solidFill>
                  <a:schemeClr val="dk2"/>
                </a:solidFill>
                <a:latin typeface="Source Code Pro"/>
                <a:ea typeface="Source Code Pro"/>
                <a:cs typeface="Source Code Pro"/>
                <a:sym typeface="Source Code Pro"/>
              </a:defRPr>
            </a:lvl4pPr>
            <a:lvl5pPr lvl="4" algn="r" rtl="0">
              <a:buNone/>
              <a:defRPr sz="1000">
                <a:solidFill>
                  <a:schemeClr val="dk2"/>
                </a:solidFill>
                <a:latin typeface="Source Code Pro"/>
                <a:ea typeface="Source Code Pro"/>
                <a:cs typeface="Source Code Pro"/>
                <a:sym typeface="Source Code Pro"/>
              </a:defRPr>
            </a:lvl5pPr>
            <a:lvl6pPr lvl="5" algn="r" rtl="0">
              <a:buNone/>
              <a:defRPr sz="1000">
                <a:solidFill>
                  <a:schemeClr val="dk2"/>
                </a:solidFill>
                <a:latin typeface="Source Code Pro"/>
                <a:ea typeface="Source Code Pro"/>
                <a:cs typeface="Source Code Pro"/>
                <a:sym typeface="Source Code Pro"/>
              </a:defRPr>
            </a:lvl6pPr>
            <a:lvl7pPr lvl="6" algn="r" rtl="0">
              <a:buNone/>
              <a:defRPr sz="1000">
                <a:solidFill>
                  <a:schemeClr val="dk2"/>
                </a:solidFill>
                <a:latin typeface="Source Code Pro"/>
                <a:ea typeface="Source Code Pro"/>
                <a:cs typeface="Source Code Pro"/>
                <a:sym typeface="Source Code Pro"/>
              </a:defRPr>
            </a:lvl7pPr>
            <a:lvl8pPr lvl="7" algn="r" rtl="0">
              <a:buNone/>
              <a:defRPr sz="1000">
                <a:solidFill>
                  <a:schemeClr val="dk2"/>
                </a:solidFill>
                <a:latin typeface="Source Code Pro"/>
                <a:ea typeface="Source Code Pro"/>
                <a:cs typeface="Source Code Pro"/>
                <a:sym typeface="Source Code Pro"/>
              </a:defRPr>
            </a:lvl8pPr>
            <a:lvl9pPr lvl="8" algn="r" rtl="0">
              <a:buNone/>
              <a:defRPr sz="1000">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mc:AlternateContent xmlns:mc="http://schemas.openxmlformats.org/markup-compatibility/2006" xmlns:p14="http://schemas.microsoft.com/office/powerpoint/2010/main">
    <mc:Choice Requires="p14">
      <p:transition spd="slow" p14:dur="20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5"/>
          <p:cNvSpPr txBox="1">
            <a:spLocks noGrp="1"/>
          </p:cNvSpPr>
          <p:nvPr>
            <p:ph type="title"/>
          </p:nvPr>
        </p:nvSpPr>
        <p:spPr>
          <a:xfrm>
            <a:off x="223025" y="0"/>
            <a:ext cx="8520600" cy="177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08" name="Google Shape;108;p25"/>
          <p:cNvSpPr txBox="1">
            <a:spLocks noGrp="1"/>
          </p:cNvSpPr>
          <p:nvPr>
            <p:ph type="body" idx="1"/>
          </p:nvPr>
        </p:nvSpPr>
        <p:spPr>
          <a:xfrm>
            <a:off x="3244875" y="762025"/>
            <a:ext cx="4769100" cy="38691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n" sz="2208">
                <a:solidFill>
                  <a:schemeClr val="dk1"/>
                </a:solidFill>
                <a:latin typeface="Alegreya"/>
                <a:ea typeface="Alegreya"/>
                <a:cs typeface="Alegreya"/>
                <a:sym typeface="Alegreya"/>
              </a:rPr>
              <a:t>“We didn’t learn all of our lessons through serious experiences and endeavors.  Some of the best lessons came as by-products of fun-filled activities.  Those are some of my most pleasant Preston, [Oklahoma] memories.  Given the hard economic times in Oklahoma when I was growing up, it’s a wonder that we ever had any fun, but we did.  That is what so many non-minorities fail to understand about minorities, that despite the well-documented hardships endured by minorities from the beginning of their history in this country, they have managed to cope, survive, and emerge intact physically and emotionally.”</a:t>
            </a:r>
            <a:endParaRPr sz="2208">
              <a:solidFill>
                <a:schemeClr val="dk1"/>
              </a:solidFill>
              <a:latin typeface="Alegreya"/>
              <a:ea typeface="Alegreya"/>
              <a:cs typeface="Alegreya"/>
              <a:sym typeface="Alegreya"/>
            </a:endParaRPr>
          </a:p>
          <a:p>
            <a:pPr marL="0" lvl="0" indent="0" algn="l" rtl="0">
              <a:spcBef>
                <a:spcPts val="0"/>
              </a:spcBef>
              <a:spcAft>
                <a:spcPts val="0"/>
              </a:spcAft>
              <a:buClr>
                <a:schemeClr val="dk1"/>
              </a:buClr>
              <a:buSzPct val="49816"/>
              <a:buFont typeface="Arial"/>
              <a:buNone/>
            </a:pPr>
            <a:endParaRPr sz="2208">
              <a:solidFill>
                <a:schemeClr val="dk1"/>
              </a:solidFill>
              <a:latin typeface="Alegreya"/>
              <a:ea typeface="Alegreya"/>
              <a:cs typeface="Alegreya"/>
              <a:sym typeface="Alegreya"/>
            </a:endParaRPr>
          </a:p>
          <a:p>
            <a:pPr marL="0" lvl="0" indent="0" algn="ctr" rtl="0">
              <a:spcBef>
                <a:spcPts val="0"/>
              </a:spcBef>
              <a:spcAft>
                <a:spcPts val="1200"/>
              </a:spcAft>
              <a:buNone/>
            </a:pPr>
            <a:r>
              <a:rPr lang="en" b="1" i="1">
                <a:solidFill>
                  <a:schemeClr val="dk1"/>
                </a:solidFill>
              </a:rPr>
              <a:t>Miz Lucy’s Cookies</a:t>
            </a:r>
            <a:endParaRPr b="1" i="1">
              <a:solidFill>
                <a:schemeClr val="dk1"/>
              </a:solidFill>
            </a:endParaRPr>
          </a:p>
        </p:txBody>
      </p:sp>
      <p:pic>
        <p:nvPicPr>
          <p:cNvPr id="109" name="Google Shape;109;p25"/>
          <p:cNvPicPr preferRelativeResize="0"/>
          <p:nvPr/>
        </p:nvPicPr>
        <p:blipFill>
          <a:blip r:embed="rId3">
            <a:alphaModFix/>
          </a:blip>
          <a:stretch>
            <a:fillRect/>
          </a:stretch>
        </p:blipFill>
        <p:spPr>
          <a:xfrm>
            <a:off x="182925" y="177375"/>
            <a:ext cx="3061950" cy="4453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311700" y="445025"/>
            <a:ext cx="8520600" cy="88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80" name="Google Shape;180;p34"/>
          <p:cNvSpPr txBox="1">
            <a:spLocks noGrp="1"/>
          </p:cNvSpPr>
          <p:nvPr>
            <p:ph type="body" idx="1"/>
          </p:nvPr>
        </p:nvSpPr>
        <p:spPr>
          <a:xfrm>
            <a:off x="406200" y="3351975"/>
            <a:ext cx="3655800" cy="6612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1200"/>
              </a:spcAft>
              <a:buNone/>
            </a:pPr>
            <a:r>
              <a:rPr lang="en">
                <a:solidFill>
                  <a:schemeClr val="dk1"/>
                </a:solidFill>
              </a:rPr>
              <a:t>Eddie Faye Gates with Maxine Waters, United States Representative</a:t>
            </a:r>
            <a:endParaRPr>
              <a:solidFill>
                <a:schemeClr val="dk1"/>
              </a:solidFill>
            </a:endParaRPr>
          </a:p>
        </p:txBody>
      </p:sp>
      <p:pic>
        <p:nvPicPr>
          <p:cNvPr id="181" name="Google Shape;181;p34"/>
          <p:cNvPicPr preferRelativeResize="0"/>
          <p:nvPr/>
        </p:nvPicPr>
        <p:blipFill>
          <a:blip r:embed="rId3">
            <a:alphaModFix/>
          </a:blip>
          <a:stretch>
            <a:fillRect/>
          </a:stretch>
        </p:blipFill>
        <p:spPr>
          <a:xfrm>
            <a:off x="75550" y="143775"/>
            <a:ext cx="4666475" cy="3208199"/>
          </a:xfrm>
          <a:prstGeom prst="rect">
            <a:avLst/>
          </a:prstGeom>
          <a:noFill/>
          <a:ln>
            <a:noFill/>
          </a:ln>
        </p:spPr>
      </p:pic>
      <p:pic>
        <p:nvPicPr>
          <p:cNvPr id="182" name="Google Shape;182;p34"/>
          <p:cNvPicPr preferRelativeResize="0"/>
          <p:nvPr/>
        </p:nvPicPr>
        <p:blipFill>
          <a:blip r:embed="rId4">
            <a:alphaModFix/>
          </a:blip>
          <a:stretch>
            <a:fillRect/>
          </a:stretch>
        </p:blipFill>
        <p:spPr>
          <a:xfrm>
            <a:off x="4988875" y="1768525"/>
            <a:ext cx="4097174" cy="3200918"/>
          </a:xfrm>
          <a:prstGeom prst="rect">
            <a:avLst/>
          </a:prstGeom>
          <a:noFill/>
          <a:ln>
            <a:noFill/>
          </a:ln>
        </p:spPr>
      </p:pic>
      <p:sp>
        <p:nvSpPr>
          <p:cNvPr id="183" name="Google Shape;183;p34"/>
          <p:cNvSpPr txBox="1"/>
          <p:nvPr/>
        </p:nvSpPr>
        <p:spPr>
          <a:xfrm>
            <a:off x="5091550" y="854900"/>
            <a:ext cx="38871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t>L-R (1) Dr. Charles Ogletree, (4) Otis Greenville, riot survivor, (5) Dr. Olivia Hosker, riot survivor, (Back) Eddie Faye Gates, OK Commissioner to Study TRR 1921</a:t>
            </a:r>
            <a:endParaRPr sz="1000"/>
          </a:p>
          <a:p>
            <a:pPr marL="0" lvl="0" indent="0" algn="ctr" rtl="0">
              <a:spcBef>
                <a:spcPts val="0"/>
              </a:spcBef>
              <a:spcAft>
                <a:spcPts val="0"/>
              </a:spcAft>
              <a:buNone/>
            </a:pPr>
            <a:endParaRPr sz="1000"/>
          </a:p>
          <a:p>
            <a:pPr marL="0" lvl="0" indent="0" algn="ctr" rtl="0">
              <a:spcBef>
                <a:spcPts val="0"/>
              </a:spcBef>
              <a:spcAft>
                <a:spcPts val="0"/>
              </a:spcAft>
              <a:buNone/>
            </a:pPr>
            <a:r>
              <a:rPr lang="en" sz="1000"/>
              <a:t>Organization of American States D.C. Meeting, 2007</a:t>
            </a:r>
            <a:endParaRPr sz="1000"/>
          </a:p>
        </p:txBody>
      </p:sp>
    </p:spTree>
  </p:cSld>
  <p:clrMapOvr>
    <a:masterClrMapping/>
  </p:clrMapOvr>
  <mc:AlternateContent xmlns:mc="http://schemas.openxmlformats.org/markup-compatibility/2006" xmlns:p14="http://schemas.microsoft.com/office/powerpoint/2010/main">
    <mc:Choice Requires="p14">
      <p:transition spd="slow" p14:dur="20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5"/>
          <p:cNvSpPr txBox="1">
            <a:spLocks noGrp="1"/>
          </p:cNvSpPr>
          <p:nvPr>
            <p:ph type="title"/>
          </p:nvPr>
        </p:nvSpPr>
        <p:spPr>
          <a:xfrm>
            <a:off x="311700" y="140450"/>
            <a:ext cx="8520600" cy="7335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a:solidFill>
                  <a:srgbClr val="000000"/>
                </a:solidFill>
                <a:latin typeface="Alegreya"/>
                <a:ea typeface="Alegreya"/>
                <a:cs typeface="Alegreya"/>
                <a:sym typeface="Alegreya"/>
              </a:rPr>
              <a:t>Muriel Mignon Lilly Cabell</a:t>
            </a:r>
            <a:endParaRPr b="1">
              <a:solidFill>
                <a:srgbClr val="000000"/>
              </a:solidFill>
              <a:latin typeface="Alegreya"/>
              <a:ea typeface="Alegreya"/>
              <a:cs typeface="Alegreya"/>
              <a:sym typeface="Alegreya"/>
            </a:endParaRPr>
          </a:p>
          <a:p>
            <a:pPr marL="0" lvl="0" indent="0" algn="ctr" rtl="0">
              <a:spcBef>
                <a:spcPts val="0"/>
              </a:spcBef>
              <a:spcAft>
                <a:spcPts val="0"/>
              </a:spcAft>
              <a:buNone/>
            </a:pPr>
            <a:r>
              <a:rPr lang="en" b="1">
                <a:solidFill>
                  <a:srgbClr val="000000"/>
                </a:solidFill>
                <a:latin typeface="Alegreya"/>
                <a:ea typeface="Alegreya"/>
                <a:cs typeface="Alegreya"/>
                <a:sym typeface="Alegreya"/>
              </a:rPr>
              <a:t>Los Angeles, California, b. December 29, 1913</a:t>
            </a:r>
            <a:endParaRPr b="1">
              <a:solidFill>
                <a:srgbClr val="000000"/>
              </a:solidFill>
              <a:latin typeface="Alegreya"/>
              <a:ea typeface="Alegreya"/>
              <a:cs typeface="Alegreya"/>
              <a:sym typeface="Alegreya"/>
            </a:endParaRPr>
          </a:p>
        </p:txBody>
      </p:sp>
      <p:sp>
        <p:nvSpPr>
          <p:cNvPr id="189" name="Google Shape;189;p35"/>
          <p:cNvSpPr txBox="1">
            <a:spLocks noGrp="1"/>
          </p:cNvSpPr>
          <p:nvPr>
            <p:ph type="body" idx="1"/>
          </p:nvPr>
        </p:nvSpPr>
        <p:spPr>
          <a:xfrm>
            <a:off x="123750" y="1299400"/>
            <a:ext cx="8902500" cy="3689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3000">
                <a:solidFill>
                  <a:srgbClr val="000000"/>
                </a:solidFill>
                <a:latin typeface="Alegreya"/>
                <a:ea typeface="Alegreya"/>
                <a:cs typeface="Alegreya"/>
                <a:sym typeface="Alegreya"/>
              </a:rPr>
              <a:t>“Our house was the third house burned during the riot.  We lost everything, and we had some nice things including a Kimball piano, photographic equipment, tools, furnishings, one Ford sedan car, one Ford coupe car, and miscellaneous things.  We were pitiful after that riot.  All our possessions, hopes, and dreams were gone.”</a:t>
            </a:r>
            <a:endParaRPr sz="3000">
              <a:solidFill>
                <a:srgbClr val="000000"/>
              </a:solidFill>
              <a:latin typeface="Alegreya"/>
              <a:ea typeface="Alegreya"/>
              <a:cs typeface="Alegreya"/>
              <a:sym typeface="Alegreya"/>
            </a:endParaRPr>
          </a:p>
        </p:txBody>
      </p:sp>
    </p:spTree>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6"/>
          <p:cNvSpPr txBox="1">
            <a:spLocks noGrp="1"/>
          </p:cNvSpPr>
          <p:nvPr>
            <p:ph type="title"/>
          </p:nvPr>
        </p:nvSpPr>
        <p:spPr>
          <a:xfrm>
            <a:off x="373125" y="24675"/>
            <a:ext cx="8520600" cy="164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95" name="Google Shape;195;p36"/>
          <p:cNvSpPr txBox="1">
            <a:spLocks noGrp="1"/>
          </p:cNvSpPr>
          <p:nvPr>
            <p:ph type="body" idx="1"/>
          </p:nvPr>
        </p:nvSpPr>
        <p:spPr>
          <a:xfrm>
            <a:off x="373125" y="3636825"/>
            <a:ext cx="3547200" cy="5382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58"/>
              <a:buNone/>
            </a:pPr>
            <a:r>
              <a:rPr lang="en" sz="785">
                <a:solidFill>
                  <a:schemeClr val="dk1"/>
                </a:solidFill>
              </a:rPr>
              <a:t>Eddie Faye Gates with United States Senator Barack Obama</a:t>
            </a:r>
            <a:endParaRPr sz="785">
              <a:solidFill>
                <a:schemeClr val="dk1"/>
              </a:solidFill>
            </a:endParaRPr>
          </a:p>
          <a:p>
            <a:pPr marL="0" lvl="0" indent="0" algn="ctr" rtl="0">
              <a:lnSpc>
                <a:spcPct val="100000"/>
              </a:lnSpc>
              <a:spcBef>
                <a:spcPts val="1200"/>
              </a:spcBef>
              <a:spcAft>
                <a:spcPts val="1200"/>
              </a:spcAft>
              <a:buSzPts val="358"/>
              <a:buNone/>
            </a:pPr>
            <a:r>
              <a:rPr lang="en" sz="785">
                <a:solidFill>
                  <a:schemeClr val="dk1"/>
                </a:solidFill>
              </a:rPr>
              <a:t>Washington D.C., 2005</a:t>
            </a:r>
            <a:endParaRPr sz="785">
              <a:solidFill>
                <a:schemeClr val="dk1"/>
              </a:solidFill>
            </a:endParaRPr>
          </a:p>
        </p:txBody>
      </p:sp>
      <p:pic>
        <p:nvPicPr>
          <p:cNvPr id="196" name="Google Shape;196;p36"/>
          <p:cNvPicPr preferRelativeResize="0"/>
          <p:nvPr/>
        </p:nvPicPr>
        <p:blipFill>
          <a:blip r:embed="rId3">
            <a:alphaModFix/>
          </a:blip>
          <a:stretch>
            <a:fillRect/>
          </a:stretch>
        </p:blipFill>
        <p:spPr>
          <a:xfrm>
            <a:off x="113350" y="83125"/>
            <a:ext cx="4382226" cy="3553699"/>
          </a:xfrm>
          <a:prstGeom prst="rect">
            <a:avLst/>
          </a:prstGeom>
          <a:noFill/>
          <a:ln>
            <a:noFill/>
          </a:ln>
        </p:spPr>
      </p:pic>
      <p:pic>
        <p:nvPicPr>
          <p:cNvPr id="197" name="Google Shape;197;p36"/>
          <p:cNvPicPr preferRelativeResize="0"/>
          <p:nvPr/>
        </p:nvPicPr>
        <p:blipFill>
          <a:blip r:embed="rId4">
            <a:alphaModFix/>
          </a:blip>
          <a:stretch>
            <a:fillRect/>
          </a:stretch>
        </p:blipFill>
        <p:spPr>
          <a:xfrm>
            <a:off x="4647976" y="1170125"/>
            <a:ext cx="4343624" cy="3474899"/>
          </a:xfrm>
          <a:prstGeom prst="rect">
            <a:avLst/>
          </a:prstGeom>
          <a:noFill/>
          <a:ln>
            <a:noFill/>
          </a:ln>
        </p:spPr>
      </p:pic>
      <p:sp>
        <p:nvSpPr>
          <p:cNvPr id="198" name="Google Shape;198;p36"/>
          <p:cNvSpPr txBox="1"/>
          <p:nvPr/>
        </p:nvSpPr>
        <p:spPr>
          <a:xfrm>
            <a:off x="5039600" y="493025"/>
            <a:ext cx="34149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a:t>L to R: Eddie Faye Gates, Otis Greenville Clark, riot survivor, Wess Young, riot survivor, Barack Obama, </a:t>
            </a:r>
            <a:r>
              <a:rPr lang="en" sz="800">
                <a:solidFill>
                  <a:schemeClr val="dk1"/>
                </a:solidFill>
              </a:rPr>
              <a:t>United States Senator </a:t>
            </a:r>
            <a:endParaRPr sz="800"/>
          </a:p>
          <a:p>
            <a:pPr marL="0" lvl="0" indent="0" algn="ctr" rtl="0">
              <a:spcBef>
                <a:spcPts val="0"/>
              </a:spcBef>
              <a:spcAft>
                <a:spcPts val="0"/>
              </a:spcAft>
              <a:buNone/>
            </a:pPr>
            <a:endParaRPr sz="800"/>
          </a:p>
          <a:p>
            <a:pPr marL="0" lvl="0" indent="0" algn="ctr" rtl="0">
              <a:spcBef>
                <a:spcPts val="0"/>
              </a:spcBef>
              <a:spcAft>
                <a:spcPts val="0"/>
              </a:spcAft>
              <a:buNone/>
            </a:pPr>
            <a:r>
              <a:rPr lang="en" sz="800"/>
              <a:t>Washington D.C., 2005</a:t>
            </a:r>
            <a:endParaRPr sz="800"/>
          </a:p>
        </p:txBody>
      </p:sp>
    </p:spTree>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7"/>
          <p:cNvSpPr txBox="1">
            <a:spLocks noGrp="1"/>
          </p:cNvSpPr>
          <p:nvPr>
            <p:ph type="title"/>
          </p:nvPr>
        </p:nvSpPr>
        <p:spPr>
          <a:xfrm>
            <a:off x="304675" y="18900"/>
            <a:ext cx="8520600" cy="698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220"/>
              <a:t>Veneice Dunn Sims</a:t>
            </a:r>
            <a:endParaRPr sz="2220"/>
          </a:p>
          <a:p>
            <a:pPr marL="0" lvl="0" indent="0" algn="ctr" rtl="0">
              <a:spcBef>
                <a:spcPts val="0"/>
              </a:spcBef>
              <a:spcAft>
                <a:spcPts val="0"/>
              </a:spcAft>
              <a:buSzPts val="990"/>
              <a:buNone/>
            </a:pPr>
            <a:r>
              <a:rPr lang="en" sz="2220"/>
              <a:t>Tulsa, Oklahoma, b. January 21, 1905</a:t>
            </a:r>
            <a:endParaRPr sz="2220"/>
          </a:p>
        </p:txBody>
      </p:sp>
      <p:sp>
        <p:nvSpPr>
          <p:cNvPr id="204" name="Google Shape;204;p37"/>
          <p:cNvSpPr txBox="1">
            <a:spLocks noGrp="1"/>
          </p:cNvSpPr>
          <p:nvPr>
            <p:ph type="body" idx="1"/>
          </p:nvPr>
        </p:nvSpPr>
        <p:spPr>
          <a:xfrm>
            <a:off x="108625" y="950825"/>
            <a:ext cx="4444500" cy="40605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1600">
                <a:solidFill>
                  <a:schemeClr val="dk1"/>
                </a:solidFill>
              </a:rPr>
              <a:t>“That’s what happened.  Some Blacks walked to safe places in Oklahoma, up to sixty miles by foot.  Others hopped freight trains and went north, east, or west.  Others were never heard of again and are presumed to have died in the riot and to have been hastily buried who knows where.  I’ve heard they were buried in mine pits, or dumped in the Arkansas River, or incinerated at the park in Sand Springs.  I don’t know where the bodies were buried.  But I do know that we never saw some of our friends and neighbors again.  Neither did they communicate with anyone again.  I believe in my heart that they were killed in the riot.”</a:t>
            </a:r>
            <a:endParaRPr sz="1600">
              <a:solidFill>
                <a:schemeClr val="dk1"/>
              </a:solidFill>
            </a:endParaRPr>
          </a:p>
        </p:txBody>
      </p:sp>
      <p:pic>
        <p:nvPicPr>
          <p:cNvPr id="205" name="Google Shape;205;p37"/>
          <p:cNvPicPr preferRelativeResize="0"/>
          <p:nvPr/>
        </p:nvPicPr>
        <p:blipFill>
          <a:blip r:embed="rId3">
            <a:alphaModFix/>
          </a:blip>
          <a:stretch>
            <a:fillRect/>
          </a:stretch>
        </p:blipFill>
        <p:spPr>
          <a:xfrm>
            <a:off x="4984175" y="916300"/>
            <a:ext cx="3759226" cy="40606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push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8"/>
          <p:cNvSpPr txBox="1">
            <a:spLocks noGrp="1"/>
          </p:cNvSpPr>
          <p:nvPr>
            <p:ph type="title"/>
          </p:nvPr>
        </p:nvSpPr>
        <p:spPr>
          <a:xfrm>
            <a:off x="311700" y="27725"/>
            <a:ext cx="8520600" cy="291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endParaRPr/>
          </a:p>
        </p:txBody>
      </p:sp>
      <p:sp>
        <p:nvSpPr>
          <p:cNvPr id="211" name="Google Shape;211;p38"/>
          <p:cNvSpPr txBox="1">
            <a:spLocks noGrp="1"/>
          </p:cNvSpPr>
          <p:nvPr>
            <p:ph type="body" idx="1"/>
          </p:nvPr>
        </p:nvSpPr>
        <p:spPr>
          <a:xfrm>
            <a:off x="311700" y="694300"/>
            <a:ext cx="3726600" cy="4125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200"/>
              </a:spcAft>
              <a:buSzPts val="539"/>
              <a:buNone/>
            </a:pPr>
            <a:r>
              <a:rPr lang="en" sz="1042">
                <a:solidFill>
                  <a:srgbClr val="000000"/>
                </a:solidFill>
              </a:rPr>
              <a:t>Eddie Faye Gates with Jean Ficklin, long time California activist and youth leader, Newark, CA.</a:t>
            </a:r>
            <a:endParaRPr sz="1042">
              <a:solidFill>
                <a:srgbClr val="000000"/>
              </a:solidFill>
            </a:endParaRPr>
          </a:p>
        </p:txBody>
      </p:sp>
      <p:pic>
        <p:nvPicPr>
          <p:cNvPr id="212" name="Google Shape;212;p38"/>
          <p:cNvPicPr preferRelativeResize="0"/>
          <p:nvPr/>
        </p:nvPicPr>
        <p:blipFill>
          <a:blip r:embed="rId3">
            <a:alphaModFix/>
          </a:blip>
          <a:stretch>
            <a:fillRect/>
          </a:stretch>
        </p:blipFill>
        <p:spPr>
          <a:xfrm>
            <a:off x="92900" y="1252725"/>
            <a:ext cx="4545226" cy="3636175"/>
          </a:xfrm>
          <a:prstGeom prst="rect">
            <a:avLst/>
          </a:prstGeom>
          <a:noFill/>
          <a:ln>
            <a:noFill/>
          </a:ln>
        </p:spPr>
      </p:pic>
      <p:pic>
        <p:nvPicPr>
          <p:cNvPr id="213" name="Google Shape;213;p38"/>
          <p:cNvPicPr preferRelativeResize="0"/>
          <p:nvPr/>
        </p:nvPicPr>
        <p:blipFill>
          <a:blip r:embed="rId4">
            <a:alphaModFix/>
          </a:blip>
          <a:stretch>
            <a:fillRect/>
          </a:stretch>
        </p:blipFill>
        <p:spPr>
          <a:xfrm>
            <a:off x="4771626" y="95850"/>
            <a:ext cx="4201075" cy="3367424"/>
          </a:xfrm>
          <a:prstGeom prst="rect">
            <a:avLst/>
          </a:prstGeom>
          <a:noFill/>
          <a:ln>
            <a:noFill/>
          </a:ln>
        </p:spPr>
      </p:pic>
      <p:sp>
        <p:nvSpPr>
          <p:cNvPr id="214" name="Google Shape;214;p38"/>
          <p:cNvSpPr txBox="1"/>
          <p:nvPr/>
        </p:nvSpPr>
        <p:spPr>
          <a:xfrm>
            <a:off x="4883725" y="3502300"/>
            <a:ext cx="3901200" cy="126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latin typeface="Source Code Pro"/>
                <a:ea typeface="Source Code Pro"/>
                <a:cs typeface="Source Code Pro"/>
                <a:sym typeface="Source Code Pro"/>
              </a:rPr>
              <a:t>(Top Center) Maxine Waters, U.S. Congresswoman; (Bottom) Dr. Charles Ogletree, lead attorney, TRR 1921 lawsuit; (L to R) TRR 1921 Survivors, Otis Greenville Clark, Thelma Knight, Wess Young</a:t>
            </a:r>
            <a:endParaRPr sz="1000">
              <a:latin typeface="Source Code Pro"/>
              <a:ea typeface="Source Code Pro"/>
              <a:cs typeface="Source Code Pro"/>
              <a:sym typeface="Source Code Pro"/>
            </a:endParaRPr>
          </a:p>
          <a:p>
            <a:pPr marL="0" lvl="0" indent="0" algn="l" rtl="0">
              <a:spcBef>
                <a:spcPts val="0"/>
              </a:spcBef>
              <a:spcAft>
                <a:spcPts val="0"/>
              </a:spcAft>
              <a:buNone/>
            </a:pPr>
            <a:endParaRPr sz="1000">
              <a:latin typeface="Source Code Pro"/>
              <a:ea typeface="Source Code Pro"/>
              <a:cs typeface="Source Code Pro"/>
              <a:sym typeface="Source Code Pro"/>
            </a:endParaRPr>
          </a:p>
          <a:p>
            <a:pPr marL="0" lvl="0" indent="0" algn="ctr" rtl="0">
              <a:spcBef>
                <a:spcPts val="0"/>
              </a:spcBef>
              <a:spcAft>
                <a:spcPts val="0"/>
              </a:spcAft>
              <a:buNone/>
            </a:pPr>
            <a:r>
              <a:rPr lang="en" sz="1000">
                <a:latin typeface="Source Code Pro"/>
                <a:ea typeface="Source Code Pro"/>
                <a:cs typeface="Source Code Pro"/>
                <a:sym typeface="Source Code Pro"/>
              </a:rPr>
              <a:t>U.S. Supreme Court</a:t>
            </a:r>
            <a:endParaRPr sz="1000">
              <a:latin typeface="Source Code Pro"/>
              <a:ea typeface="Source Code Pro"/>
              <a:cs typeface="Source Code Pro"/>
              <a:sym typeface="Source Code Pro"/>
            </a:endParaRPr>
          </a:p>
          <a:p>
            <a:pPr marL="0" lvl="0" indent="0" algn="ctr" rtl="0">
              <a:spcBef>
                <a:spcPts val="0"/>
              </a:spcBef>
              <a:spcAft>
                <a:spcPts val="0"/>
              </a:spcAft>
              <a:buNone/>
            </a:pPr>
            <a:r>
              <a:rPr lang="en" sz="1000">
                <a:latin typeface="Source Code Pro"/>
                <a:ea typeface="Source Code Pro"/>
                <a:cs typeface="Source Code Pro"/>
                <a:sym typeface="Source Code Pro"/>
              </a:rPr>
              <a:t>Washington D.C., 2005</a:t>
            </a:r>
            <a:endParaRPr sz="1000">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9"/>
          <p:cNvSpPr txBox="1">
            <a:spLocks noGrp="1"/>
          </p:cNvSpPr>
          <p:nvPr>
            <p:ph type="title"/>
          </p:nvPr>
        </p:nvSpPr>
        <p:spPr>
          <a:xfrm>
            <a:off x="311700" y="225550"/>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a:solidFill>
                  <a:srgbClr val="000000"/>
                </a:solidFill>
              </a:rPr>
              <a:t>James Durant</a:t>
            </a:r>
            <a:endParaRPr b="1">
              <a:solidFill>
                <a:srgbClr val="000000"/>
              </a:solidFill>
            </a:endParaRPr>
          </a:p>
          <a:p>
            <a:pPr marL="0" lvl="0" indent="0" algn="ctr" rtl="0">
              <a:spcBef>
                <a:spcPts val="0"/>
              </a:spcBef>
              <a:spcAft>
                <a:spcPts val="0"/>
              </a:spcAft>
              <a:buNone/>
            </a:pPr>
            <a:r>
              <a:rPr lang="en" b="1">
                <a:solidFill>
                  <a:srgbClr val="000000"/>
                </a:solidFill>
              </a:rPr>
              <a:t>Detroit, Michigan, b. January 27, 1915</a:t>
            </a:r>
            <a:endParaRPr b="1">
              <a:solidFill>
                <a:srgbClr val="000000"/>
              </a:solidFill>
            </a:endParaRPr>
          </a:p>
        </p:txBody>
      </p:sp>
      <p:sp>
        <p:nvSpPr>
          <p:cNvPr id="220" name="Google Shape;220;p39"/>
          <p:cNvSpPr txBox="1">
            <a:spLocks noGrp="1"/>
          </p:cNvSpPr>
          <p:nvPr>
            <p:ph type="body" idx="1"/>
          </p:nvPr>
        </p:nvSpPr>
        <p:spPr>
          <a:xfrm>
            <a:off x="66550" y="1214325"/>
            <a:ext cx="8949000" cy="36816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700">
                <a:solidFill>
                  <a:srgbClr val="000000"/>
                </a:solidFill>
                <a:latin typeface="Oswald"/>
                <a:ea typeface="Oswald"/>
                <a:cs typeface="Oswald"/>
                <a:sym typeface="Oswald"/>
              </a:rPr>
              <a:t>“Although I was only six years old at the time, I remember the riot as if it were yesterday.  [...] We could hear bullets hitting against the house.  It was an awful experience that I will never forget.  Our home and everything we owned was burned to the ground.  [...] They always said the elevator incident was a staged event.  The leaders of Tulsa wanted that area to expand into, and when Blacks wouldn’t sell it to them, they had to have an excuse for the mobsters to go in and take it for them.”</a:t>
            </a:r>
            <a:endParaRPr sz="2700">
              <a:solidFill>
                <a:srgbClr val="000000"/>
              </a:solidFill>
              <a:latin typeface="Oswald"/>
              <a:ea typeface="Oswald"/>
              <a:cs typeface="Oswald"/>
              <a:sym typeface="Oswald"/>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0"/>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226" name="Google Shape;226;p40"/>
          <p:cNvSpPr txBox="1">
            <a:spLocks noGrp="1"/>
          </p:cNvSpPr>
          <p:nvPr>
            <p:ph type="body" idx="1"/>
          </p:nvPr>
        </p:nvSpPr>
        <p:spPr>
          <a:xfrm>
            <a:off x="5285625" y="3215800"/>
            <a:ext cx="3775500" cy="1173000"/>
          </a:xfrm>
          <a:prstGeom prst="rect">
            <a:avLst/>
          </a:prstGeom>
        </p:spPr>
        <p:txBody>
          <a:bodyPr spcFirstLastPara="1" wrap="square" lIns="91425" tIns="91425" rIns="91425" bIns="91425" anchor="t" anchorCtr="0">
            <a:normAutofit fontScale="55000"/>
          </a:bodyPr>
          <a:lstStyle/>
          <a:p>
            <a:pPr marL="0" lvl="0" indent="0" algn="l" rtl="0">
              <a:lnSpc>
                <a:spcPct val="100000"/>
              </a:lnSpc>
              <a:spcBef>
                <a:spcPts val="0"/>
              </a:spcBef>
              <a:spcAft>
                <a:spcPts val="0"/>
              </a:spcAft>
              <a:buNone/>
            </a:pPr>
            <a:r>
              <a:rPr lang="en">
                <a:solidFill>
                  <a:srgbClr val="000000"/>
                </a:solidFill>
              </a:rPr>
              <a:t>L-R Homasi White, son of TRR 1921 survivor; Eddie Faye Gates; Cecil White, of Berkeley, CA. </a:t>
            </a:r>
            <a:endParaRPr>
              <a:solidFill>
                <a:srgbClr val="000000"/>
              </a:solidFill>
            </a:endParaRPr>
          </a:p>
          <a:p>
            <a:pPr marL="0" lvl="0" indent="0" algn="l" rtl="0">
              <a:lnSpc>
                <a:spcPct val="100000"/>
              </a:lnSpc>
              <a:spcBef>
                <a:spcPts val="1200"/>
              </a:spcBef>
              <a:spcAft>
                <a:spcPts val="0"/>
              </a:spcAft>
              <a:buNone/>
            </a:pPr>
            <a:endParaRPr>
              <a:solidFill>
                <a:srgbClr val="000000"/>
              </a:solidFill>
            </a:endParaRPr>
          </a:p>
          <a:p>
            <a:pPr marL="0" lvl="0" indent="0" algn="l" rtl="0">
              <a:lnSpc>
                <a:spcPct val="100000"/>
              </a:lnSpc>
              <a:spcBef>
                <a:spcPts val="1200"/>
              </a:spcBef>
              <a:spcAft>
                <a:spcPts val="1200"/>
              </a:spcAft>
              <a:buNone/>
            </a:pPr>
            <a:r>
              <a:rPr lang="en">
                <a:solidFill>
                  <a:srgbClr val="000000"/>
                </a:solidFill>
              </a:rPr>
              <a:t>Union City, 2005</a:t>
            </a:r>
            <a:endParaRPr>
              <a:solidFill>
                <a:srgbClr val="000000"/>
              </a:solidFill>
            </a:endParaRPr>
          </a:p>
        </p:txBody>
      </p:sp>
      <p:pic>
        <p:nvPicPr>
          <p:cNvPr id="227" name="Google Shape;227;p40"/>
          <p:cNvPicPr preferRelativeResize="0"/>
          <p:nvPr/>
        </p:nvPicPr>
        <p:blipFill>
          <a:blip r:embed="rId3">
            <a:alphaModFix/>
          </a:blip>
          <a:stretch>
            <a:fillRect/>
          </a:stretch>
        </p:blipFill>
        <p:spPr>
          <a:xfrm>
            <a:off x="111525" y="233500"/>
            <a:ext cx="5174099" cy="4155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1"/>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solidFill>
                  <a:srgbClr val="000000"/>
                </a:solidFill>
              </a:rPr>
              <a:t>Otis G. Clark</a:t>
            </a:r>
            <a:endParaRPr>
              <a:solidFill>
                <a:srgbClr val="000000"/>
              </a:solidFill>
            </a:endParaRPr>
          </a:p>
          <a:p>
            <a:pPr marL="0" lvl="0" indent="0" algn="ctr" rtl="0">
              <a:spcBef>
                <a:spcPts val="0"/>
              </a:spcBef>
              <a:spcAft>
                <a:spcPts val="0"/>
              </a:spcAft>
              <a:buNone/>
            </a:pPr>
            <a:r>
              <a:rPr lang="en">
                <a:solidFill>
                  <a:srgbClr val="000000"/>
                </a:solidFill>
              </a:rPr>
              <a:t>Tulsa, Oklahoma, b.February 13, 1903</a:t>
            </a:r>
            <a:endParaRPr>
              <a:solidFill>
                <a:srgbClr val="000000"/>
              </a:solidFill>
            </a:endParaRPr>
          </a:p>
        </p:txBody>
      </p:sp>
      <p:sp>
        <p:nvSpPr>
          <p:cNvPr id="233" name="Google Shape;233;p41"/>
          <p:cNvSpPr txBox="1">
            <a:spLocks noGrp="1"/>
          </p:cNvSpPr>
          <p:nvPr>
            <p:ph type="body" idx="1"/>
          </p:nvPr>
        </p:nvSpPr>
        <p:spPr>
          <a:xfrm>
            <a:off x="39425" y="1221450"/>
            <a:ext cx="5552400" cy="3764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solidFill>
                  <a:srgbClr val="000000"/>
                </a:solidFill>
              </a:rPr>
              <a:t>“The upper stories of some of those white industrial buildings were used by white snipers to kill Blacks who were defending Greenwood.  During the riot, I got caught in the middle of a gun battle.  Some White mobsters were holed up in the upper floor of the Ray Rhee Flour Mill on East Archer, and they were just gunning down Black people, just picking them off like they were swatting flies.”</a:t>
            </a:r>
            <a:r>
              <a:rPr lang="en"/>
              <a:t> </a:t>
            </a:r>
            <a:endParaRPr/>
          </a:p>
        </p:txBody>
      </p:sp>
      <p:pic>
        <p:nvPicPr>
          <p:cNvPr id="234" name="Google Shape;234;p41"/>
          <p:cNvPicPr preferRelativeResize="0"/>
          <p:nvPr/>
        </p:nvPicPr>
        <p:blipFill>
          <a:blip r:embed="rId3">
            <a:alphaModFix/>
          </a:blip>
          <a:stretch>
            <a:fillRect/>
          </a:stretch>
        </p:blipFill>
        <p:spPr>
          <a:xfrm>
            <a:off x="6062850" y="1222375"/>
            <a:ext cx="2395025" cy="26987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2"/>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240" name="Google Shape;240;p42"/>
          <p:cNvSpPr txBox="1">
            <a:spLocks noGrp="1"/>
          </p:cNvSpPr>
          <p:nvPr>
            <p:ph type="body" idx="1"/>
          </p:nvPr>
        </p:nvSpPr>
        <p:spPr>
          <a:xfrm>
            <a:off x="311700" y="3309050"/>
            <a:ext cx="3740700" cy="678000"/>
          </a:xfrm>
          <a:prstGeom prst="rect">
            <a:avLst/>
          </a:prstGeom>
        </p:spPr>
        <p:txBody>
          <a:bodyPr spcFirstLastPara="1" wrap="square" lIns="91425" tIns="91425" rIns="91425" bIns="91425" anchor="t" anchorCtr="0">
            <a:normAutofit fontScale="70000"/>
          </a:bodyPr>
          <a:lstStyle/>
          <a:p>
            <a:pPr marL="0" lvl="0" indent="0" algn="l" rtl="0">
              <a:spcBef>
                <a:spcPts val="0"/>
              </a:spcBef>
              <a:spcAft>
                <a:spcPts val="1200"/>
              </a:spcAft>
              <a:buNone/>
            </a:pPr>
            <a:r>
              <a:rPr lang="en">
                <a:solidFill>
                  <a:srgbClr val="000000"/>
                </a:solidFill>
              </a:rPr>
              <a:t>Eddie Faye Gates and Dr. Vivian Clark Adams, TRR program, May 2002</a:t>
            </a:r>
            <a:endParaRPr>
              <a:solidFill>
                <a:srgbClr val="000000"/>
              </a:solidFill>
            </a:endParaRPr>
          </a:p>
        </p:txBody>
      </p:sp>
      <p:pic>
        <p:nvPicPr>
          <p:cNvPr id="241" name="Google Shape;241;p42"/>
          <p:cNvPicPr preferRelativeResize="0"/>
          <p:nvPr/>
        </p:nvPicPr>
        <p:blipFill>
          <a:blip r:embed="rId3">
            <a:alphaModFix/>
          </a:blip>
          <a:stretch>
            <a:fillRect/>
          </a:stretch>
        </p:blipFill>
        <p:spPr>
          <a:xfrm>
            <a:off x="67250" y="142875"/>
            <a:ext cx="4712426" cy="3166172"/>
          </a:xfrm>
          <a:prstGeom prst="rect">
            <a:avLst/>
          </a:prstGeom>
          <a:noFill/>
          <a:ln>
            <a:noFill/>
          </a:ln>
        </p:spPr>
      </p:pic>
      <p:pic>
        <p:nvPicPr>
          <p:cNvPr id="242" name="Google Shape;242;p42"/>
          <p:cNvPicPr preferRelativeResize="0"/>
          <p:nvPr/>
        </p:nvPicPr>
        <p:blipFill>
          <a:blip r:embed="rId4">
            <a:alphaModFix/>
          </a:blip>
          <a:stretch>
            <a:fillRect/>
          </a:stretch>
        </p:blipFill>
        <p:spPr>
          <a:xfrm>
            <a:off x="4503900" y="2145675"/>
            <a:ext cx="4640101" cy="3052325"/>
          </a:xfrm>
          <a:prstGeom prst="rect">
            <a:avLst/>
          </a:prstGeom>
          <a:noFill/>
          <a:ln>
            <a:noFill/>
          </a:ln>
        </p:spPr>
      </p:pic>
      <p:sp>
        <p:nvSpPr>
          <p:cNvPr id="243" name="Google Shape;243;p42"/>
          <p:cNvSpPr txBox="1"/>
          <p:nvPr/>
        </p:nvSpPr>
        <p:spPr>
          <a:xfrm>
            <a:off x="4885900" y="1745475"/>
            <a:ext cx="405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Source Code Pro"/>
                <a:ea typeface="Source Code Pro"/>
                <a:cs typeface="Source Code Pro"/>
                <a:sym typeface="Source Code Pro"/>
              </a:rPr>
              <a:t>People Magazine visit to Tulsa, 2002</a:t>
            </a:r>
            <a:endParaRPr>
              <a:latin typeface="Source Code Pro"/>
              <a:ea typeface="Source Code Pro"/>
              <a:cs typeface="Source Code Pro"/>
              <a:sym typeface="Source Code Pr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3"/>
          <p:cNvSpPr txBox="1">
            <a:spLocks noGrp="1"/>
          </p:cNvSpPr>
          <p:nvPr>
            <p:ph type="title"/>
          </p:nvPr>
        </p:nvSpPr>
        <p:spPr>
          <a:xfrm>
            <a:off x="266875" y="174175"/>
            <a:ext cx="8520600" cy="73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2500"/>
              <a:t>William Harold Woods</a:t>
            </a:r>
            <a:endParaRPr sz="2500"/>
          </a:p>
          <a:p>
            <a:pPr marL="0" lvl="0" indent="0" algn="ctr" rtl="0">
              <a:spcBef>
                <a:spcPts val="0"/>
              </a:spcBef>
              <a:spcAft>
                <a:spcPts val="0"/>
              </a:spcAft>
              <a:buSzPts val="990"/>
              <a:buNone/>
            </a:pPr>
            <a:r>
              <a:rPr lang="en" sz="2500"/>
              <a:t>Portland, Oregon, b. May 18, 1921</a:t>
            </a:r>
            <a:endParaRPr sz="2500"/>
          </a:p>
        </p:txBody>
      </p:sp>
      <p:sp>
        <p:nvSpPr>
          <p:cNvPr id="249" name="Google Shape;249;p43"/>
          <p:cNvSpPr txBox="1">
            <a:spLocks noGrp="1"/>
          </p:cNvSpPr>
          <p:nvPr>
            <p:ph type="body" idx="1"/>
          </p:nvPr>
        </p:nvSpPr>
        <p:spPr>
          <a:xfrm>
            <a:off x="311700" y="907675"/>
            <a:ext cx="4316400" cy="3661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a:t>“During the riot, the Woods and their children joined the crowd of terrified Blacks running for their lives down Greenwood.  They were captured by militia and put in a detention camp.  When his dad was let out, he moved the family to Coffeyville, Kansas.  He just couldn’t bear to remain in Tulsa after that riot.</a:t>
            </a:r>
            <a:endParaRPr/>
          </a:p>
        </p:txBody>
      </p:sp>
      <p:pic>
        <p:nvPicPr>
          <p:cNvPr id="250" name="Google Shape;250;p43"/>
          <p:cNvPicPr preferRelativeResize="0"/>
          <p:nvPr/>
        </p:nvPicPr>
        <p:blipFill>
          <a:blip r:embed="rId3">
            <a:alphaModFix/>
          </a:blip>
          <a:stretch>
            <a:fillRect/>
          </a:stretch>
        </p:blipFill>
        <p:spPr>
          <a:xfrm>
            <a:off x="4758075" y="907675"/>
            <a:ext cx="4211099" cy="3529850"/>
          </a:xfrm>
          <a:prstGeom prst="rect">
            <a:avLst/>
          </a:prstGeom>
          <a:noFill/>
          <a:ln>
            <a:noFill/>
          </a:ln>
        </p:spPr>
      </p:pic>
      <p:sp>
        <p:nvSpPr>
          <p:cNvPr id="251" name="Google Shape;251;p43"/>
          <p:cNvSpPr txBox="1"/>
          <p:nvPr/>
        </p:nvSpPr>
        <p:spPr>
          <a:xfrm>
            <a:off x="4758075" y="3529875"/>
            <a:ext cx="3731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Source Code Pro"/>
              <a:ea typeface="Source Code Pro"/>
              <a:cs typeface="Source Code Pro"/>
              <a:sym typeface="Source Code Pro"/>
            </a:endParaRPr>
          </a:p>
        </p:txBody>
      </p:sp>
      <p:sp>
        <p:nvSpPr>
          <p:cNvPr id="252" name="Google Shape;252;p43"/>
          <p:cNvSpPr txBox="1"/>
          <p:nvPr/>
        </p:nvSpPr>
        <p:spPr>
          <a:xfrm>
            <a:off x="4993275" y="4437525"/>
            <a:ext cx="3261000" cy="523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Source Code Pro"/>
                <a:ea typeface="Source Code Pro"/>
                <a:cs typeface="Source Code Pro"/>
                <a:sym typeface="Source Code Pro"/>
              </a:rPr>
              <a:t>William Harold Woods &amp; Eddie Faye Gates, 2006</a:t>
            </a:r>
            <a:endParaRPr sz="1100">
              <a:latin typeface="Source Code Pro"/>
              <a:ea typeface="Source Code Pro"/>
              <a:cs typeface="Source Code Pro"/>
              <a:sym typeface="Source Code Pr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15" name="Google Shape;115;p26"/>
          <p:cNvSpPr txBox="1">
            <a:spLocks noGrp="1"/>
          </p:cNvSpPr>
          <p:nvPr>
            <p:ph type="body" idx="1"/>
          </p:nvPr>
        </p:nvSpPr>
        <p:spPr>
          <a:xfrm>
            <a:off x="0" y="3286550"/>
            <a:ext cx="9144000" cy="1857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solidFill>
                  <a:schemeClr val="dk1"/>
                </a:solidFill>
              </a:rPr>
              <a:t>“Of all the links in the support system, the family link is the most vital, and it was my family that was the most influential factor in paving the way for my success.  My family loved and cherished me, had faith in me, and firmly convinced me that with my innate intelligence, my energy and enthusiasm, I could, if I worked hard enough, achieve anything that I set my mind to; and I did!”  --</a:t>
            </a:r>
            <a:r>
              <a:rPr lang="en" b="1" i="1">
                <a:solidFill>
                  <a:schemeClr val="dk1"/>
                </a:solidFill>
              </a:rPr>
              <a:t>Miz Lucy’s Cookies</a:t>
            </a:r>
            <a:endParaRPr b="1" i="1">
              <a:solidFill>
                <a:schemeClr val="dk1"/>
              </a:solidFill>
            </a:endParaRPr>
          </a:p>
        </p:txBody>
      </p:sp>
      <p:pic>
        <p:nvPicPr>
          <p:cNvPr id="116" name="Google Shape;116;p26"/>
          <p:cNvPicPr preferRelativeResize="0"/>
          <p:nvPr/>
        </p:nvPicPr>
        <p:blipFill>
          <a:blip r:embed="rId3">
            <a:alphaModFix/>
          </a:blip>
          <a:stretch>
            <a:fillRect/>
          </a:stretch>
        </p:blipFill>
        <p:spPr>
          <a:xfrm>
            <a:off x="670000" y="0"/>
            <a:ext cx="4748075" cy="3286551"/>
          </a:xfrm>
          <a:prstGeom prst="rect">
            <a:avLst/>
          </a:prstGeom>
          <a:noFill/>
          <a:ln>
            <a:noFill/>
          </a:ln>
        </p:spPr>
      </p:pic>
      <p:sp>
        <p:nvSpPr>
          <p:cNvPr id="117" name="Google Shape;117;p26"/>
          <p:cNvSpPr txBox="1"/>
          <p:nvPr/>
        </p:nvSpPr>
        <p:spPr>
          <a:xfrm>
            <a:off x="7055075" y="275900"/>
            <a:ext cx="5675700" cy="6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18" name="Google Shape;118;p26"/>
          <p:cNvSpPr txBox="1"/>
          <p:nvPr/>
        </p:nvSpPr>
        <p:spPr>
          <a:xfrm>
            <a:off x="7055075" y="1714475"/>
            <a:ext cx="2177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19" name="Google Shape;119;p26"/>
          <p:cNvSpPr txBox="1"/>
          <p:nvPr/>
        </p:nvSpPr>
        <p:spPr>
          <a:xfrm flipH="1">
            <a:off x="5418025" y="531275"/>
            <a:ext cx="3657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t>Norman and Eddie Faye Gates at home, Tulsa 2000</a:t>
            </a:r>
            <a:endParaRPr sz="1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258" name="Google Shape;258;p44"/>
          <p:cNvSpPr txBox="1">
            <a:spLocks noGrp="1"/>
          </p:cNvSpPr>
          <p:nvPr>
            <p:ph type="body" idx="1"/>
          </p:nvPr>
        </p:nvSpPr>
        <p:spPr>
          <a:xfrm>
            <a:off x="388675" y="3100325"/>
            <a:ext cx="3294900" cy="1148400"/>
          </a:xfrm>
          <a:prstGeom prst="rect">
            <a:avLst/>
          </a:prstGeom>
        </p:spPr>
        <p:txBody>
          <a:bodyPr spcFirstLastPara="1" wrap="square" lIns="91425" tIns="91425" rIns="91425" bIns="91425" anchor="t" anchorCtr="0">
            <a:normAutofit fontScale="70000" lnSpcReduction="20000"/>
          </a:bodyPr>
          <a:lstStyle/>
          <a:p>
            <a:pPr marL="0" lvl="0" indent="0" algn="l" rtl="0">
              <a:lnSpc>
                <a:spcPct val="100000"/>
              </a:lnSpc>
              <a:spcBef>
                <a:spcPts val="0"/>
              </a:spcBef>
              <a:spcAft>
                <a:spcPts val="0"/>
              </a:spcAft>
              <a:buNone/>
            </a:pPr>
            <a:r>
              <a:rPr lang="en">
                <a:solidFill>
                  <a:srgbClr val="000000"/>
                </a:solidFill>
              </a:rPr>
              <a:t>Eddie Faye Gates and Harold (Hal) “Cornbread” Singer</a:t>
            </a:r>
            <a:endParaRPr>
              <a:solidFill>
                <a:srgbClr val="000000"/>
              </a:solidFill>
            </a:endParaRPr>
          </a:p>
          <a:p>
            <a:pPr marL="0" lvl="0" indent="0" algn="l" rtl="0">
              <a:lnSpc>
                <a:spcPct val="100000"/>
              </a:lnSpc>
              <a:spcBef>
                <a:spcPts val="1200"/>
              </a:spcBef>
              <a:spcAft>
                <a:spcPts val="0"/>
              </a:spcAft>
              <a:buNone/>
            </a:pPr>
            <a:endParaRPr>
              <a:solidFill>
                <a:srgbClr val="000000"/>
              </a:solidFill>
            </a:endParaRPr>
          </a:p>
          <a:p>
            <a:pPr marL="0" lvl="0" indent="0" algn="l" rtl="0">
              <a:lnSpc>
                <a:spcPct val="100000"/>
              </a:lnSpc>
              <a:spcBef>
                <a:spcPts val="1200"/>
              </a:spcBef>
              <a:spcAft>
                <a:spcPts val="1200"/>
              </a:spcAft>
              <a:buNone/>
            </a:pPr>
            <a:r>
              <a:rPr lang="en">
                <a:solidFill>
                  <a:srgbClr val="000000"/>
                </a:solidFill>
              </a:rPr>
              <a:t>Paris, France</a:t>
            </a:r>
            <a:endParaRPr>
              <a:solidFill>
                <a:srgbClr val="000000"/>
              </a:solidFill>
            </a:endParaRPr>
          </a:p>
        </p:txBody>
      </p:sp>
      <p:pic>
        <p:nvPicPr>
          <p:cNvPr id="259" name="Google Shape;259;p44"/>
          <p:cNvPicPr preferRelativeResize="0"/>
          <p:nvPr/>
        </p:nvPicPr>
        <p:blipFill>
          <a:blip r:embed="rId3">
            <a:alphaModFix/>
          </a:blip>
          <a:stretch>
            <a:fillRect/>
          </a:stretch>
        </p:blipFill>
        <p:spPr>
          <a:xfrm>
            <a:off x="3683576" y="202250"/>
            <a:ext cx="5148724" cy="41028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solidFill>
                  <a:srgbClr val="000000"/>
                </a:solidFill>
              </a:rPr>
              <a:t>Wess Young</a:t>
            </a:r>
            <a:endParaRPr>
              <a:solidFill>
                <a:srgbClr val="000000"/>
              </a:solidFill>
            </a:endParaRPr>
          </a:p>
          <a:p>
            <a:pPr marL="0" lvl="0" indent="0" algn="ctr" rtl="0">
              <a:spcBef>
                <a:spcPts val="0"/>
              </a:spcBef>
              <a:spcAft>
                <a:spcPts val="0"/>
              </a:spcAft>
              <a:buNone/>
            </a:pPr>
            <a:r>
              <a:rPr lang="en">
                <a:solidFill>
                  <a:srgbClr val="000000"/>
                </a:solidFill>
              </a:rPr>
              <a:t>Tulsa, Oklahoma, b. February 20, 1917</a:t>
            </a:r>
            <a:endParaRPr>
              <a:solidFill>
                <a:srgbClr val="000000"/>
              </a:solidFill>
            </a:endParaRPr>
          </a:p>
        </p:txBody>
      </p:sp>
      <p:sp>
        <p:nvSpPr>
          <p:cNvPr id="265" name="Google Shape;265;p45"/>
          <p:cNvSpPr txBox="1">
            <a:spLocks noGrp="1"/>
          </p:cNvSpPr>
          <p:nvPr>
            <p:ph type="body" idx="1"/>
          </p:nvPr>
        </p:nvSpPr>
        <p:spPr>
          <a:xfrm>
            <a:off x="108400" y="1106000"/>
            <a:ext cx="4542300" cy="3889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“They (whites) still wanted the Greenwood area so they could expand northward.  But Blacks were determined  to rebuild.  There was new prosperity in the Greenwood area.  In fact, Tulsa had recovered so well that it hosted the National Negro Business League Convention in 1926!</a:t>
            </a:r>
            <a:endParaRPr/>
          </a:p>
        </p:txBody>
      </p:sp>
      <p:pic>
        <p:nvPicPr>
          <p:cNvPr id="266" name="Google Shape;266;p45"/>
          <p:cNvPicPr preferRelativeResize="0"/>
          <p:nvPr/>
        </p:nvPicPr>
        <p:blipFill>
          <a:blip r:embed="rId3">
            <a:alphaModFix/>
          </a:blip>
          <a:stretch>
            <a:fillRect/>
          </a:stretch>
        </p:blipFill>
        <p:spPr>
          <a:xfrm>
            <a:off x="4803100" y="1258400"/>
            <a:ext cx="4188501" cy="290577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272" name="Google Shape;272;p46"/>
          <p:cNvSpPr txBox="1">
            <a:spLocks noGrp="1"/>
          </p:cNvSpPr>
          <p:nvPr>
            <p:ph type="body" idx="1"/>
          </p:nvPr>
        </p:nvSpPr>
        <p:spPr>
          <a:xfrm>
            <a:off x="311700" y="2571750"/>
            <a:ext cx="3935100" cy="1997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73" name="Google Shape;273;p46"/>
          <p:cNvPicPr preferRelativeResize="0"/>
          <p:nvPr/>
        </p:nvPicPr>
        <p:blipFill>
          <a:blip r:embed="rId3">
            <a:alphaModFix/>
          </a:blip>
          <a:stretch>
            <a:fillRect/>
          </a:stretch>
        </p:blipFill>
        <p:spPr>
          <a:xfrm>
            <a:off x="311700" y="0"/>
            <a:ext cx="4128600" cy="3064175"/>
          </a:xfrm>
          <a:prstGeom prst="rect">
            <a:avLst/>
          </a:prstGeom>
          <a:noFill/>
          <a:ln>
            <a:noFill/>
          </a:ln>
        </p:spPr>
      </p:pic>
      <p:pic>
        <p:nvPicPr>
          <p:cNvPr id="274" name="Google Shape;274;p46"/>
          <p:cNvPicPr preferRelativeResize="0"/>
          <p:nvPr/>
        </p:nvPicPr>
        <p:blipFill>
          <a:blip r:embed="rId4">
            <a:alphaModFix/>
          </a:blip>
          <a:stretch>
            <a:fillRect/>
          </a:stretch>
        </p:blipFill>
        <p:spPr>
          <a:xfrm>
            <a:off x="4571992" y="1"/>
            <a:ext cx="3539483" cy="2394675"/>
          </a:xfrm>
          <a:prstGeom prst="rect">
            <a:avLst/>
          </a:prstGeom>
          <a:noFill/>
          <a:ln>
            <a:noFill/>
          </a:ln>
        </p:spPr>
      </p:pic>
      <p:sp>
        <p:nvSpPr>
          <p:cNvPr id="275" name="Google Shape;275;p46"/>
          <p:cNvSpPr txBox="1"/>
          <p:nvPr/>
        </p:nvSpPr>
        <p:spPr>
          <a:xfrm>
            <a:off x="5902650" y="2325625"/>
            <a:ext cx="3360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Source Code Pro"/>
                <a:ea typeface="Source Code Pro"/>
                <a:cs typeface="Source Code Pro"/>
                <a:sym typeface="Source Code Pro"/>
              </a:rPr>
              <a:t>L-R Ernestine Gibbs, survivor, CA., NCOBRA lawyer Adjoa Aiyetoro, Essie Beck, survivor, Eddie Faye Gates (2-9-2013)</a:t>
            </a:r>
            <a:endParaRPr sz="1000">
              <a:latin typeface="Source Code Pro"/>
              <a:ea typeface="Source Code Pro"/>
              <a:cs typeface="Source Code Pro"/>
              <a:sym typeface="Source Code Pro"/>
            </a:endParaRPr>
          </a:p>
        </p:txBody>
      </p:sp>
      <p:pic>
        <p:nvPicPr>
          <p:cNvPr id="276" name="Google Shape;276;p46"/>
          <p:cNvPicPr preferRelativeResize="0"/>
          <p:nvPr/>
        </p:nvPicPr>
        <p:blipFill>
          <a:blip r:embed="rId5">
            <a:alphaModFix/>
          </a:blip>
          <a:stretch>
            <a:fillRect/>
          </a:stretch>
        </p:blipFill>
        <p:spPr>
          <a:xfrm>
            <a:off x="405375" y="3281200"/>
            <a:ext cx="2650728" cy="1797525"/>
          </a:xfrm>
          <a:prstGeom prst="rect">
            <a:avLst/>
          </a:prstGeom>
          <a:noFill/>
          <a:ln>
            <a:noFill/>
          </a:ln>
        </p:spPr>
      </p:pic>
      <p:pic>
        <p:nvPicPr>
          <p:cNvPr id="277" name="Google Shape;277;p46"/>
          <p:cNvPicPr preferRelativeResize="0"/>
          <p:nvPr/>
        </p:nvPicPr>
        <p:blipFill>
          <a:blip r:embed="rId6">
            <a:alphaModFix/>
          </a:blip>
          <a:stretch>
            <a:fillRect/>
          </a:stretch>
        </p:blipFill>
        <p:spPr>
          <a:xfrm>
            <a:off x="3164350" y="2756450"/>
            <a:ext cx="2738290" cy="1997100"/>
          </a:xfrm>
          <a:prstGeom prst="rect">
            <a:avLst/>
          </a:prstGeom>
          <a:noFill/>
          <a:ln>
            <a:noFill/>
          </a:ln>
        </p:spPr>
      </p:pic>
      <p:sp>
        <p:nvSpPr>
          <p:cNvPr id="278" name="Google Shape;278;p46"/>
          <p:cNvSpPr txBox="1"/>
          <p:nvPr/>
        </p:nvSpPr>
        <p:spPr>
          <a:xfrm>
            <a:off x="3157950" y="4650900"/>
            <a:ext cx="2828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Source Code Pro"/>
                <a:ea typeface="Source Code Pro"/>
                <a:cs typeface="Source Code Pro"/>
                <a:sym typeface="Source Code Pro"/>
              </a:rPr>
              <a:t>Elizabeth Chappelle and Eddie Faye Gates</a:t>
            </a:r>
            <a:endParaRPr sz="1000">
              <a:latin typeface="Source Code Pro"/>
              <a:ea typeface="Source Code Pro"/>
              <a:cs typeface="Source Code Pro"/>
              <a:sym typeface="Source Code Pro"/>
            </a:endParaRPr>
          </a:p>
        </p:txBody>
      </p:sp>
      <p:pic>
        <p:nvPicPr>
          <p:cNvPr id="279" name="Google Shape;279;p46"/>
          <p:cNvPicPr preferRelativeResize="0"/>
          <p:nvPr/>
        </p:nvPicPr>
        <p:blipFill>
          <a:blip r:embed="rId7">
            <a:alphaModFix/>
          </a:blip>
          <a:stretch>
            <a:fillRect/>
          </a:stretch>
        </p:blipFill>
        <p:spPr>
          <a:xfrm>
            <a:off x="6228763" y="3021387"/>
            <a:ext cx="2650725" cy="182651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85" name="Google Shape;285;p47"/>
          <p:cNvSpPr txBox="1">
            <a:spLocks noGrp="1"/>
          </p:cNvSpPr>
          <p:nvPr>
            <p:ph type="body" idx="1"/>
          </p:nvPr>
        </p:nvSpPr>
        <p:spPr>
          <a:xfrm>
            <a:off x="1115063" y="4502075"/>
            <a:ext cx="3348300" cy="539400"/>
          </a:xfrm>
          <a:prstGeom prst="rect">
            <a:avLst/>
          </a:prstGeom>
        </p:spPr>
        <p:txBody>
          <a:bodyPr spcFirstLastPara="1" wrap="square" lIns="91425" tIns="91425" rIns="91425" bIns="91425" anchor="t" anchorCtr="0">
            <a:normAutofit fontScale="55000" lnSpcReduction="20000"/>
          </a:bodyPr>
          <a:lstStyle/>
          <a:p>
            <a:pPr marL="0" lvl="0" indent="0" algn="ctr" rtl="0">
              <a:lnSpc>
                <a:spcPct val="100000"/>
              </a:lnSpc>
              <a:spcBef>
                <a:spcPts val="0"/>
              </a:spcBef>
              <a:spcAft>
                <a:spcPts val="0"/>
              </a:spcAft>
              <a:buNone/>
            </a:pPr>
            <a:r>
              <a:rPr lang="en" sz="1500">
                <a:solidFill>
                  <a:schemeClr val="dk1"/>
                </a:solidFill>
              </a:rPr>
              <a:t>Robert Fairchild (1996)</a:t>
            </a:r>
            <a:endParaRPr sz="1500">
              <a:solidFill>
                <a:schemeClr val="dk1"/>
              </a:solidFill>
            </a:endParaRPr>
          </a:p>
          <a:p>
            <a:pPr marL="0" lvl="0" indent="0" algn="ctr" rtl="0">
              <a:lnSpc>
                <a:spcPct val="100000"/>
              </a:lnSpc>
              <a:spcBef>
                <a:spcPts val="1200"/>
              </a:spcBef>
              <a:spcAft>
                <a:spcPts val="1200"/>
              </a:spcAft>
              <a:buNone/>
            </a:pPr>
            <a:r>
              <a:rPr lang="en" sz="1500">
                <a:solidFill>
                  <a:schemeClr val="dk1"/>
                </a:solidFill>
              </a:rPr>
              <a:t>Survivor, Tulsa Race Riot of 1921</a:t>
            </a:r>
            <a:endParaRPr sz="1500">
              <a:solidFill>
                <a:schemeClr val="dk1"/>
              </a:solidFill>
            </a:endParaRPr>
          </a:p>
        </p:txBody>
      </p:sp>
      <p:pic>
        <p:nvPicPr>
          <p:cNvPr id="286" name="Google Shape;286;p47"/>
          <p:cNvPicPr preferRelativeResize="0"/>
          <p:nvPr/>
        </p:nvPicPr>
        <p:blipFill>
          <a:blip r:embed="rId3">
            <a:alphaModFix/>
          </a:blip>
          <a:stretch>
            <a:fillRect/>
          </a:stretch>
        </p:blipFill>
        <p:spPr>
          <a:xfrm>
            <a:off x="1115000" y="-12"/>
            <a:ext cx="3348426" cy="4502075"/>
          </a:xfrm>
          <a:prstGeom prst="rect">
            <a:avLst/>
          </a:prstGeom>
          <a:noFill/>
          <a:ln>
            <a:noFill/>
          </a:ln>
        </p:spPr>
      </p:pic>
      <p:pic>
        <p:nvPicPr>
          <p:cNvPr id="287" name="Google Shape;287;p47"/>
          <p:cNvPicPr preferRelativeResize="0"/>
          <p:nvPr/>
        </p:nvPicPr>
        <p:blipFill>
          <a:blip r:embed="rId4">
            <a:alphaModFix/>
          </a:blip>
          <a:stretch>
            <a:fillRect/>
          </a:stretch>
        </p:blipFill>
        <p:spPr>
          <a:xfrm>
            <a:off x="4463425" y="854350"/>
            <a:ext cx="3513825" cy="42034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93" name="Google Shape;293;p48"/>
          <p:cNvSpPr txBox="1">
            <a:spLocks noGrp="1"/>
          </p:cNvSpPr>
          <p:nvPr>
            <p:ph type="body" idx="1"/>
          </p:nvPr>
        </p:nvSpPr>
        <p:spPr>
          <a:xfrm>
            <a:off x="4939175" y="1152475"/>
            <a:ext cx="38931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“But, looking at my life slate with hindsight, I believe that it is a pretty clear, unblemished slate for the most part.”</a:t>
            </a:r>
            <a:endParaRPr/>
          </a:p>
          <a:p>
            <a:pPr marL="0" lvl="0" indent="0" algn="l" rtl="0">
              <a:spcBef>
                <a:spcPts val="1200"/>
              </a:spcBef>
              <a:spcAft>
                <a:spcPts val="1200"/>
              </a:spcAft>
              <a:buNone/>
            </a:pPr>
            <a:r>
              <a:rPr lang="en" b="1" i="1"/>
              <a:t>Miz Lucy’s Cookies</a:t>
            </a:r>
            <a:endParaRPr b="1" i="1"/>
          </a:p>
        </p:txBody>
      </p:sp>
      <p:pic>
        <p:nvPicPr>
          <p:cNvPr id="294" name="Google Shape;294;p48"/>
          <p:cNvPicPr preferRelativeResize="0"/>
          <p:nvPr/>
        </p:nvPicPr>
        <p:blipFill>
          <a:blip r:embed="rId3">
            <a:alphaModFix/>
          </a:blip>
          <a:stretch>
            <a:fillRect/>
          </a:stretch>
        </p:blipFill>
        <p:spPr>
          <a:xfrm>
            <a:off x="1332525" y="20162"/>
            <a:ext cx="3564225" cy="51031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25" name="Google Shape;125;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6" name="Google Shape;126;p27"/>
          <p:cNvPicPr preferRelativeResize="0"/>
          <p:nvPr/>
        </p:nvPicPr>
        <p:blipFill>
          <a:blip r:embed="rId3">
            <a:alphaModFix/>
          </a:blip>
          <a:stretch>
            <a:fillRect/>
          </a:stretch>
        </p:blipFill>
        <p:spPr>
          <a:xfrm>
            <a:off x="0" y="0"/>
            <a:ext cx="4565426" cy="3047850"/>
          </a:xfrm>
          <a:prstGeom prst="rect">
            <a:avLst/>
          </a:prstGeom>
          <a:noFill/>
          <a:ln>
            <a:noFill/>
          </a:ln>
        </p:spPr>
      </p:pic>
      <p:pic>
        <p:nvPicPr>
          <p:cNvPr id="127" name="Google Shape;127;p27"/>
          <p:cNvPicPr preferRelativeResize="0"/>
          <p:nvPr/>
        </p:nvPicPr>
        <p:blipFill>
          <a:blip r:embed="rId4">
            <a:alphaModFix/>
          </a:blip>
          <a:stretch>
            <a:fillRect/>
          </a:stretch>
        </p:blipFill>
        <p:spPr>
          <a:xfrm>
            <a:off x="4565425" y="1805050"/>
            <a:ext cx="4578574" cy="3338450"/>
          </a:xfrm>
          <a:prstGeom prst="rect">
            <a:avLst/>
          </a:prstGeom>
          <a:noFill/>
          <a:ln>
            <a:noFill/>
          </a:ln>
        </p:spPr>
      </p:pic>
      <p:sp>
        <p:nvSpPr>
          <p:cNvPr id="128" name="Google Shape;128;p27"/>
          <p:cNvSpPr txBox="1"/>
          <p:nvPr/>
        </p:nvSpPr>
        <p:spPr>
          <a:xfrm>
            <a:off x="311700" y="3047850"/>
            <a:ext cx="3872400" cy="200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500">
                <a:solidFill>
                  <a:schemeClr val="dk1"/>
                </a:solidFill>
                <a:latin typeface="Garamond"/>
                <a:ea typeface="Garamond"/>
                <a:cs typeface="Garamond"/>
                <a:sym typeface="Garamond"/>
              </a:rPr>
              <a:t>“People who know me take my zealous sharing of information in stride and do not think negatively of me because of my constant snapping of photographs, asking for interviews, clipping of articles, making tons of scrapbooks, and freely giving advice.  They know that is just me being me!” --</a:t>
            </a:r>
            <a:r>
              <a:rPr lang="en" sz="1500" b="1" i="1">
                <a:solidFill>
                  <a:schemeClr val="dk1"/>
                </a:solidFill>
                <a:latin typeface="Garamond"/>
                <a:ea typeface="Garamond"/>
                <a:cs typeface="Garamond"/>
                <a:sym typeface="Garamond"/>
              </a:rPr>
              <a:t>Riot on Greenwood</a:t>
            </a:r>
            <a:endParaRPr sz="1700" b="1" i="1">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34" name="Google Shape;134;p28"/>
          <p:cNvSpPr txBox="1">
            <a:spLocks noGrp="1"/>
          </p:cNvSpPr>
          <p:nvPr>
            <p:ph type="body" idx="1"/>
          </p:nvPr>
        </p:nvSpPr>
        <p:spPr>
          <a:xfrm>
            <a:off x="72350" y="4411425"/>
            <a:ext cx="3380400" cy="696000"/>
          </a:xfrm>
          <a:prstGeom prst="rect">
            <a:avLst/>
          </a:prstGeom>
        </p:spPr>
        <p:txBody>
          <a:bodyPr spcFirstLastPara="1" wrap="square" lIns="91425" tIns="91425" rIns="91425" bIns="91425" anchor="t" anchorCtr="0">
            <a:normAutofit fontScale="55000"/>
          </a:bodyPr>
          <a:lstStyle/>
          <a:p>
            <a:pPr marL="0" lvl="0" indent="0" algn="l" rtl="0">
              <a:spcBef>
                <a:spcPts val="0"/>
              </a:spcBef>
              <a:spcAft>
                <a:spcPts val="1200"/>
              </a:spcAft>
              <a:buNone/>
            </a:pPr>
            <a:r>
              <a:rPr lang="en" sz="1500">
                <a:solidFill>
                  <a:schemeClr val="dk1"/>
                </a:solidFill>
              </a:rPr>
              <a:t>Hugh Hollins, retired barber, with his late wife Naomi Hollins who was also a barber. Hugh Hollins--7 decades of barbering. Gave his first haircut, for a nickel, when he was 8 years old.</a:t>
            </a:r>
            <a:endParaRPr sz="1500">
              <a:solidFill>
                <a:schemeClr val="dk1"/>
              </a:solidFill>
            </a:endParaRPr>
          </a:p>
        </p:txBody>
      </p:sp>
      <p:pic>
        <p:nvPicPr>
          <p:cNvPr id="135" name="Google Shape;135;p28"/>
          <p:cNvPicPr preferRelativeResize="0"/>
          <p:nvPr/>
        </p:nvPicPr>
        <p:blipFill>
          <a:blip r:embed="rId3">
            <a:alphaModFix/>
          </a:blip>
          <a:stretch>
            <a:fillRect/>
          </a:stretch>
        </p:blipFill>
        <p:spPr>
          <a:xfrm>
            <a:off x="113350" y="79050"/>
            <a:ext cx="3161275" cy="4332374"/>
          </a:xfrm>
          <a:prstGeom prst="rect">
            <a:avLst/>
          </a:prstGeom>
          <a:noFill/>
          <a:ln>
            <a:noFill/>
          </a:ln>
        </p:spPr>
      </p:pic>
      <p:pic>
        <p:nvPicPr>
          <p:cNvPr id="136" name="Google Shape;136;p28"/>
          <p:cNvPicPr preferRelativeResize="0"/>
          <p:nvPr/>
        </p:nvPicPr>
        <p:blipFill>
          <a:blip r:embed="rId4">
            <a:alphaModFix/>
          </a:blip>
          <a:stretch>
            <a:fillRect/>
          </a:stretch>
        </p:blipFill>
        <p:spPr>
          <a:xfrm>
            <a:off x="6080075" y="121600"/>
            <a:ext cx="2847825" cy="3926125"/>
          </a:xfrm>
          <a:prstGeom prst="rect">
            <a:avLst/>
          </a:prstGeom>
          <a:noFill/>
          <a:ln>
            <a:noFill/>
          </a:ln>
        </p:spPr>
      </p:pic>
      <p:sp>
        <p:nvSpPr>
          <p:cNvPr id="137" name="Google Shape;137;p28"/>
          <p:cNvSpPr txBox="1"/>
          <p:nvPr/>
        </p:nvSpPr>
        <p:spPr>
          <a:xfrm>
            <a:off x="6166100" y="4134025"/>
            <a:ext cx="27618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t>Mr. Clarence Love at his induction into the Oklahoma Jazz Hall of Fame, Tulsa, OK, June 1990.</a:t>
            </a:r>
            <a:endParaRPr sz="900"/>
          </a:p>
        </p:txBody>
      </p:sp>
    </p:spTree>
  </p:cSld>
  <p:clrMapOvr>
    <a:masterClrMapping/>
  </p:clrMapOvr>
  <mc:AlternateContent xmlns:mc="http://schemas.openxmlformats.org/markup-compatibility/2006" xmlns:p14="http://schemas.microsoft.com/office/powerpoint/2010/main">
    <mc:Choice Requires="p14">
      <p:transition spd="slow" p14:dur="15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9"/>
          <p:cNvSpPr txBox="1">
            <a:spLocks noGrp="1"/>
          </p:cNvSpPr>
          <p:nvPr>
            <p:ph type="title"/>
          </p:nvPr>
        </p:nvSpPr>
        <p:spPr>
          <a:xfrm>
            <a:off x="67225" y="33150"/>
            <a:ext cx="9007800" cy="112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500" b="1">
                <a:solidFill>
                  <a:srgbClr val="000000"/>
                </a:solidFill>
                <a:latin typeface="Comfortaa"/>
                <a:ea typeface="Comfortaa"/>
                <a:cs typeface="Comfortaa"/>
                <a:sym typeface="Comfortaa"/>
              </a:rPr>
              <a:t>Art Buckner</a:t>
            </a:r>
            <a:endParaRPr sz="2500" b="1">
              <a:solidFill>
                <a:srgbClr val="000000"/>
              </a:solidFill>
              <a:latin typeface="Comfortaa"/>
              <a:ea typeface="Comfortaa"/>
              <a:cs typeface="Comfortaa"/>
              <a:sym typeface="Comfortaa"/>
            </a:endParaRPr>
          </a:p>
          <a:p>
            <a:pPr marL="0" lvl="0" indent="0" algn="ctr" rtl="0">
              <a:spcBef>
                <a:spcPts val="0"/>
              </a:spcBef>
              <a:spcAft>
                <a:spcPts val="0"/>
              </a:spcAft>
              <a:buSzPts val="990"/>
              <a:buNone/>
            </a:pPr>
            <a:r>
              <a:rPr lang="en" sz="2500" b="1">
                <a:solidFill>
                  <a:srgbClr val="000000"/>
                </a:solidFill>
                <a:latin typeface="Comfortaa"/>
                <a:ea typeface="Comfortaa"/>
                <a:cs typeface="Comfortaa"/>
                <a:sym typeface="Comfortaa"/>
              </a:rPr>
              <a:t>San Francisco, California, b. August 28, 1909, d. August 2001</a:t>
            </a:r>
            <a:endParaRPr sz="2500" b="1">
              <a:solidFill>
                <a:srgbClr val="000000"/>
              </a:solidFill>
              <a:latin typeface="Comfortaa"/>
              <a:ea typeface="Comfortaa"/>
              <a:cs typeface="Comfortaa"/>
              <a:sym typeface="Comfortaa"/>
            </a:endParaRPr>
          </a:p>
        </p:txBody>
      </p:sp>
      <p:sp>
        <p:nvSpPr>
          <p:cNvPr id="143" name="Google Shape;143;p29"/>
          <p:cNvSpPr txBox="1">
            <a:spLocks noGrp="1"/>
          </p:cNvSpPr>
          <p:nvPr>
            <p:ph type="body" idx="1"/>
          </p:nvPr>
        </p:nvSpPr>
        <p:spPr>
          <a:xfrm>
            <a:off x="139225" y="1291675"/>
            <a:ext cx="8863800" cy="3697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500">
                <a:solidFill>
                  <a:srgbClr val="000000"/>
                </a:solidFill>
                <a:latin typeface="Comfortaa"/>
                <a:ea typeface="Comfortaa"/>
                <a:cs typeface="Comfortaa"/>
                <a:sym typeface="Comfortaa"/>
              </a:rPr>
              <a:t>“On June 1, 1921, when the riot was getting worse, I was too young to know the significance of what I was witnessing.  I was just a curious young boy.  [...] But I went into the yard to get a better look.  A bullet nearly hit me--it just whizzed right over my head and hit a horse.  [...] We ran down Santa Fe railroad tracks.  Some people hadn’t had time to put on shoes, and the gravel was tearing up their feet.”</a:t>
            </a:r>
            <a:endParaRPr sz="2500">
              <a:solidFill>
                <a:srgbClr val="000000"/>
              </a:solidFill>
              <a:latin typeface="Comfortaa"/>
              <a:ea typeface="Comfortaa"/>
              <a:cs typeface="Comfortaa"/>
              <a:sym typeface="Comfortaa"/>
            </a:endParaRP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49" name="Google Shape;149;p30"/>
          <p:cNvSpPr txBox="1">
            <a:spLocks noGrp="1"/>
          </p:cNvSpPr>
          <p:nvPr>
            <p:ph type="body" idx="1"/>
          </p:nvPr>
        </p:nvSpPr>
        <p:spPr>
          <a:xfrm>
            <a:off x="311700" y="3773800"/>
            <a:ext cx="4029000" cy="873900"/>
          </a:xfrm>
          <a:prstGeom prst="rect">
            <a:avLst/>
          </a:prstGeom>
        </p:spPr>
        <p:txBody>
          <a:bodyPr spcFirstLastPara="1" wrap="square" lIns="91425" tIns="91425" rIns="91425" bIns="91425" anchor="t" anchorCtr="0">
            <a:normAutofit fontScale="77500" lnSpcReduction="20000"/>
          </a:bodyPr>
          <a:lstStyle/>
          <a:p>
            <a:pPr marL="0" lvl="0" indent="0" algn="ctr" rtl="0">
              <a:lnSpc>
                <a:spcPct val="100000"/>
              </a:lnSpc>
              <a:spcBef>
                <a:spcPts val="0"/>
              </a:spcBef>
              <a:spcAft>
                <a:spcPts val="0"/>
              </a:spcAft>
              <a:buNone/>
            </a:pPr>
            <a:r>
              <a:rPr lang="en" sz="1400">
                <a:solidFill>
                  <a:schemeClr val="dk1"/>
                </a:solidFill>
              </a:rPr>
              <a:t>Eddie Faye Gates and Arthur Fletcher, Director, U.S. Commission on Civil Rights (appointed by President George Bush)</a:t>
            </a:r>
            <a:endParaRPr sz="1400">
              <a:solidFill>
                <a:schemeClr val="dk1"/>
              </a:solidFill>
            </a:endParaRPr>
          </a:p>
          <a:p>
            <a:pPr marL="0" lvl="0" indent="0" algn="ctr" rtl="0">
              <a:lnSpc>
                <a:spcPct val="100000"/>
              </a:lnSpc>
              <a:spcBef>
                <a:spcPts val="1200"/>
              </a:spcBef>
              <a:spcAft>
                <a:spcPts val="1200"/>
              </a:spcAft>
              <a:buNone/>
            </a:pPr>
            <a:r>
              <a:rPr lang="en" sz="1400">
                <a:solidFill>
                  <a:schemeClr val="dk1"/>
                </a:solidFill>
              </a:rPr>
              <a:t>Human Rights Reception, May 31, 1990</a:t>
            </a:r>
            <a:endParaRPr sz="1400">
              <a:solidFill>
                <a:schemeClr val="dk1"/>
              </a:solidFill>
            </a:endParaRPr>
          </a:p>
        </p:txBody>
      </p:sp>
      <p:pic>
        <p:nvPicPr>
          <p:cNvPr id="150" name="Google Shape;150;p30"/>
          <p:cNvPicPr preferRelativeResize="0"/>
          <p:nvPr/>
        </p:nvPicPr>
        <p:blipFill>
          <a:blip r:embed="rId3">
            <a:alphaModFix/>
          </a:blip>
          <a:stretch>
            <a:fillRect/>
          </a:stretch>
        </p:blipFill>
        <p:spPr>
          <a:xfrm>
            <a:off x="222000" y="259875"/>
            <a:ext cx="4690075" cy="3414958"/>
          </a:xfrm>
          <a:prstGeom prst="rect">
            <a:avLst/>
          </a:prstGeom>
          <a:noFill/>
          <a:ln>
            <a:noFill/>
          </a:ln>
        </p:spPr>
      </p:pic>
      <p:pic>
        <p:nvPicPr>
          <p:cNvPr id="151" name="Google Shape;151;p30"/>
          <p:cNvPicPr preferRelativeResize="0"/>
          <p:nvPr/>
        </p:nvPicPr>
        <p:blipFill>
          <a:blip r:embed="rId4">
            <a:alphaModFix/>
          </a:blip>
          <a:stretch>
            <a:fillRect/>
          </a:stretch>
        </p:blipFill>
        <p:spPr>
          <a:xfrm>
            <a:off x="5021975" y="806425"/>
            <a:ext cx="3927125" cy="2675354"/>
          </a:xfrm>
          <a:prstGeom prst="rect">
            <a:avLst/>
          </a:prstGeom>
          <a:noFill/>
          <a:ln>
            <a:noFill/>
          </a:ln>
        </p:spPr>
      </p:pic>
      <p:sp>
        <p:nvSpPr>
          <p:cNvPr id="152" name="Google Shape;152;p30"/>
          <p:cNvSpPr txBox="1"/>
          <p:nvPr/>
        </p:nvSpPr>
        <p:spPr>
          <a:xfrm>
            <a:off x="5452825" y="3551925"/>
            <a:ext cx="3065400" cy="877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t>(Left to Right): Veneice Dunn Sims, 92, riot survivor; Michael Rosenbaum, 60 Minutes II Senior Producer; Eddie Faye Gates, riot commissioner</a:t>
            </a:r>
            <a:endParaRPr sz="900"/>
          </a:p>
          <a:p>
            <a:pPr marL="0" lvl="0" indent="0" algn="ctr" rtl="0">
              <a:spcBef>
                <a:spcPts val="0"/>
              </a:spcBef>
              <a:spcAft>
                <a:spcPts val="0"/>
              </a:spcAft>
              <a:buNone/>
            </a:pPr>
            <a:endParaRPr sz="900"/>
          </a:p>
          <a:p>
            <a:pPr marL="0" lvl="0" indent="0" algn="ctr" rtl="0">
              <a:spcBef>
                <a:spcPts val="0"/>
              </a:spcBef>
              <a:spcAft>
                <a:spcPts val="0"/>
              </a:spcAft>
              <a:buNone/>
            </a:pPr>
            <a:r>
              <a:rPr lang="en" sz="900"/>
              <a:t>November 1999</a:t>
            </a:r>
            <a:endParaRPr sz="900"/>
          </a:p>
        </p:txBody>
      </p:sp>
    </p:spTree>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1"/>
          <p:cNvSpPr txBox="1">
            <a:spLocks noGrp="1"/>
          </p:cNvSpPr>
          <p:nvPr>
            <p:ph type="title"/>
          </p:nvPr>
        </p:nvSpPr>
        <p:spPr>
          <a:xfrm>
            <a:off x="45900" y="171400"/>
            <a:ext cx="9052200" cy="7335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a:solidFill>
                  <a:srgbClr val="000000"/>
                </a:solidFill>
                <a:latin typeface="Playfair Display"/>
                <a:ea typeface="Playfair Display"/>
                <a:cs typeface="Playfair Display"/>
                <a:sym typeface="Playfair Display"/>
              </a:rPr>
              <a:t>Rosella Carter</a:t>
            </a:r>
            <a:endParaRPr b="1">
              <a:solidFill>
                <a:srgbClr val="000000"/>
              </a:solidFill>
              <a:latin typeface="Playfair Display"/>
              <a:ea typeface="Playfair Display"/>
              <a:cs typeface="Playfair Display"/>
              <a:sym typeface="Playfair Display"/>
            </a:endParaRPr>
          </a:p>
          <a:p>
            <a:pPr marL="0" lvl="0" indent="0" algn="ctr" rtl="0">
              <a:spcBef>
                <a:spcPts val="0"/>
              </a:spcBef>
              <a:spcAft>
                <a:spcPts val="0"/>
              </a:spcAft>
              <a:buNone/>
            </a:pPr>
            <a:r>
              <a:rPr lang="en" b="1">
                <a:solidFill>
                  <a:srgbClr val="000000"/>
                </a:solidFill>
                <a:latin typeface="Playfair Display"/>
                <a:ea typeface="Playfair Display"/>
                <a:cs typeface="Playfair Display"/>
                <a:sym typeface="Playfair Display"/>
              </a:rPr>
              <a:t>Kansas City, Missouri, b. June 20, 1900</a:t>
            </a:r>
            <a:endParaRPr b="1">
              <a:solidFill>
                <a:srgbClr val="000000"/>
              </a:solidFill>
              <a:latin typeface="Playfair Display"/>
              <a:ea typeface="Playfair Display"/>
              <a:cs typeface="Playfair Display"/>
              <a:sym typeface="Playfair Display"/>
            </a:endParaRPr>
          </a:p>
        </p:txBody>
      </p:sp>
      <p:sp>
        <p:nvSpPr>
          <p:cNvPr id="158" name="Google Shape;158;p31"/>
          <p:cNvSpPr txBox="1">
            <a:spLocks noGrp="1"/>
          </p:cNvSpPr>
          <p:nvPr>
            <p:ph type="body" idx="1"/>
          </p:nvPr>
        </p:nvSpPr>
        <p:spPr>
          <a:xfrm>
            <a:off x="108275" y="1291675"/>
            <a:ext cx="8918100" cy="3728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200">
                <a:solidFill>
                  <a:srgbClr val="000000"/>
                </a:solidFill>
                <a:latin typeface="Playfair Display"/>
                <a:ea typeface="Playfair Display"/>
                <a:cs typeface="Playfair Display"/>
                <a:sym typeface="Playfair Display"/>
              </a:rPr>
              <a:t>“I had my seven-month-old son, James Dale, in my arms.  My husband was running down the middle of the street when he got shot in the stomach.  The bullet hit his belt buckle and ricocheted.  It caused a split right in his stomach.  When he was found, the people who found him thought he could not possibly survive that wound, as his intestines were actually hanging outside!  But he did live, though he suffered from that wound the rest of his life--locked bowels, severe pains, cramps--he died in December of 1935.  His death was directly connected to that bullet wound he got during the riot.”</a:t>
            </a:r>
            <a:endParaRPr sz="2200">
              <a:solidFill>
                <a:srgbClr val="000000"/>
              </a:solidFill>
              <a:latin typeface="Playfair Display"/>
              <a:ea typeface="Playfair Display"/>
              <a:cs typeface="Playfair Display"/>
              <a:sym typeface="Playfair Display"/>
            </a:endParaRPr>
          </a:p>
        </p:txBody>
      </p:sp>
    </p:spTree>
  </p:cSld>
  <p:clrMapOvr>
    <a:masterClrMapping/>
  </p:clrMapOvr>
  <mc:AlternateContent xmlns:mc="http://schemas.openxmlformats.org/markup-compatibility/2006" xmlns:p14="http://schemas.microsoft.com/office/powerpoint/2010/main">
    <mc:Choice Requires="p14">
      <p:transition spd="slow" p14:dur="200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64" name="Google Shape;164;p32"/>
          <p:cNvSpPr txBox="1">
            <a:spLocks noGrp="1"/>
          </p:cNvSpPr>
          <p:nvPr>
            <p:ph type="body" idx="1"/>
          </p:nvPr>
        </p:nvSpPr>
        <p:spPr>
          <a:xfrm>
            <a:off x="269225" y="3046475"/>
            <a:ext cx="37644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 sz="1500">
                <a:solidFill>
                  <a:schemeClr val="dk1"/>
                </a:solidFill>
              </a:rPr>
              <a:t>Word out!  Steve’s Bookstore, 1996</a:t>
            </a:r>
            <a:endParaRPr sz="1500">
              <a:solidFill>
                <a:schemeClr val="dk1"/>
              </a:solidFill>
            </a:endParaRPr>
          </a:p>
        </p:txBody>
      </p:sp>
      <p:pic>
        <p:nvPicPr>
          <p:cNvPr id="165" name="Google Shape;165;p32"/>
          <p:cNvPicPr preferRelativeResize="0"/>
          <p:nvPr/>
        </p:nvPicPr>
        <p:blipFill>
          <a:blip r:embed="rId3">
            <a:alphaModFix/>
          </a:blip>
          <a:stretch>
            <a:fillRect/>
          </a:stretch>
        </p:blipFill>
        <p:spPr>
          <a:xfrm>
            <a:off x="218500" y="102350"/>
            <a:ext cx="4156050" cy="2863775"/>
          </a:xfrm>
          <a:prstGeom prst="rect">
            <a:avLst/>
          </a:prstGeom>
          <a:noFill/>
          <a:ln>
            <a:noFill/>
          </a:ln>
        </p:spPr>
      </p:pic>
      <p:pic>
        <p:nvPicPr>
          <p:cNvPr id="166" name="Google Shape;166;p32"/>
          <p:cNvPicPr preferRelativeResize="0"/>
          <p:nvPr/>
        </p:nvPicPr>
        <p:blipFill>
          <a:blip r:embed="rId4">
            <a:alphaModFix/>
          </a:blip>
          <a:stretch>
            <a:fillRect/>
          </a:stretch>
        </p:blipFill>
        <p:spPr>
          <a:xfrm>
            <a:off x="5233225" y="102350"/>
            <a:ext cx="3128825" cy="4233501"/>
          </a:xfrm>
          <a:prstGeom prst="rect">
            <a:avLst/>
          </a:prstGeom>
          <a:noFill/>
          <a:ln>
            <a:noFill/>
          </a:ln>
        </p:spPr>
      </p:pic>
      <p:sp>
        <p:nvSpPr>
          <p:cNvPr id="167" name="Google Shape;167;p32"/>
          <p:cNvSpPr txBox="1"/>
          <p:nvPr/>
        </p:nvSpPr>
        <p:spPr>
          <a:xfrm>
            <a:off x="5417425" y="4378375"/>
            <a:ext cx="28716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Seated: Genevieve Tillman Jackson, riot survivor.  Standing L-R: Otis G. Clark, riot survivor, Eddie Faye Gates, Useni Perkins at premier of Perkins’ play, “If We Must Die,” Greenwood Cultural Center, Tulsa, April 27, 2001.</a:t>
            </a:r>
            <a:endParaRPr sz="600"/>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3"/>
          <p:cNvSpPr txBox="1">
            <a:spLocks noGrp="1"/>
          </p:cNvSpPr>
          <p:nvPr>
            <p:ph type="title"/>
          </p:nvPr>
        </p:nvSpPr>
        <p:spPr>
          <a:xfrm>
            <a:off x="193650" y="123775"/>
            <a:ext cx="6517800" cy="75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220"/>
              <a:t>Genevieve Elizabeth Tillman Jackson</a:t>
            </a:r>
            <a:endParaRPr sz="2220"/>
          </a:p>
          <a:p>
            <a:pPr marL="0" lvl="0" indent="0" algn="ctr" rtl="0">
              <a:spcBef>
                <a:spcPts val="0"/>
              </a:spcBef>
              <a:spcAft>
                <a:spcPts val="0"/>
              </a:spcAft>
              <a:buSzPts val="990"/>
              <a:buNone/>
            </a:pPr>
            <a:r>
              <a:rPr lang="en" sz="2220"/>
              <a:t>Tulsa, Oklahoma, b. June 29, 1915</a:t>
            </a:r>
            <a:endParaRPr sz="2220"/>
          </a:p>
          <a:p>
            <a:pPr marL="0" lvl="0" indent="0" algn="l" rtl="0">
              <a:spcBef>
                <a:spcPts val="0"/>
              </a:spcBef>
              <a:spcAft>
                <a:spcPts val="0"/>
              </a:spcAft>
              <a:buSzPts val="990"/>
              <a:buNone/>
            </a:pPr>
            <a:endParaRPr sz="2220"/>
          </a:p>
        </p:txBody>
      </p:sp>
      <p:sp>
        <p:nvSpPr>
          <p:cNvPr id="173" name="Google Shape;173;p33"/>
          <p:cNvSpPr txBox="1">
            <a:spLocks noGrp="1"/>
          </p:cNvSpPr>
          <p:nvPr>
            <p:ph type="body" idx="1"/>
          </p:nvPr>
        </p:nvSpPr>
        <p:spPr>
          <a:xfrm>
            <a:off x="66125" y="873775"/>
            <a:ext cx="6867300" cy="4170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solidFill>
                  <a:schemeClr val="dk1"/>
                </a:solidFill>
              </a:rPr>
              <a:t>“Early that morning of June 1, 1921, I was out in the yard and I was just flitting around everywhere, looking at everything.  What I saw puzzled me.  I saw smoke and flames in the sky over the Greenwood area, and I saw what I thought were little black birds dropping out of the sky.  But those were no little birds; what was falling from the sky over the Negro district, as it was called in those days, were bullets, and devices to set fires, and debris of all kinds.  [...] Later on that day, I saw something else that fascinated me.  I saw a truck load of dead bodies being carried somewhere.  I was spellbound looking at those bodies--bodies that looked like they had just haphazardly been thrown onto that truck, with arms and legs just dangling.”</a:t>
            </a:r>
            <a:endParaRPr>
              <a:solidFill>
                <a:schemeClr val="dk1"/>
              </a:solidFill>
            </a:endParaRPr>
          </a:p>
        </p:txBody>
      </p:sp>
      <p:pic>
        <p:nvPicPr>
          <p:cNvPr id="174" name="Google Shape;174;p33"/>
          <p:cNvPicPr preferRelativeResize="0"/>
          <p:nvPr/>
        </p:nvPicPr>
        <p:blipFill>
          <a:blip r:embed="rId3">
            <a:alphaModFix/>
          </a:blip>
          <a:stretch>
            <a:fillRect/>
          </a:stretch>
        </p:blipFill>
        <p:spPr>
          <a:xfrm>
            <a:off x="7020550" y="166350"/>
            <a:ext cx="1625425" cy="18929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24</Slides>
  <Notes>24</Notes>
  <HiddenSlides>0</HiddenSlide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Simple Light</vt:lpstr>
      <vt:lpstr>Modern Writer</vt:lpstr>
      <vt:lpstr>PowerPoint Presentation</vt:lpstr>
      <vt:lpstr>PowerPoint Presentation</vt:lpstr>
      <vt:lpstr>PowerPoint Presentation</vt:lpstr>
      <vt:lpstr>PowerPoint Presentation</vt:lpstr>
      <vt:lpstr>Art Buckner San Francisco, California, b. August 28, 1909, d. August 2001</vt:lpstr>
      <vt:lpstr>PowerPoint Presentation</vt:lpstr>
      <vt:lpstr>Rosella Carter Kansas City, Missouri, b. June 20, 1900</vt:lpstr>
      <vt:lpstr>PowerPoint Presentation</vt:lpstr>
      <vt:lpstr>Genevieve Elizabeth Tillman Jackson Tulsa, Oklahoma, b. June 29, 1915 </vt:lpstr>
      <vt:lpstr>PowerPoint Presentation</vt:lpstr>
      <vt:lpstr>Muriel Mignon Lilly Cabell Los Angeles, California, b. December 29, 1913</vt:lpstr>
      <vt:lpstr>PowerPoint Presentation</vt:lpstr>
      <vt:lpstr>Veneice Dunn Sims Tulsa, Oklahoma, b. January 21, 1905</vt:lpstr>
      <vt:lpstr>PowerPoint Presentation</vt:lpstr>
      <vt:lpstr>James Durant Detroit, Michigan, b. January 27, 1915</vt:lpstr>
      <vt:lpstr>PowerPoint Presentation</vt:lpstr>
      <vt:lpstr>Otis G. Clark Tulsa, Oklahoma, b.February 13, 1903</vt:lpstr>
      <vt:lpstr>PowerPoint Presentation</vt:lpstr>
      <vt:lpstr>William Harold Woods Portland, Oregon, b. May 18, 1921</vt:lpstr>
      <vt:lpstr>PowerPoint Presentation</vt:lpstr>
      <vt:lpstr>Wess Young Tulsa, Oklahoma, b. February 20, 1917</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Carol Stookey</cp:lastModifiedBy>
  <cp:revision>2</cp:revision>
  <dcterms:modified xsi:type="dcterms:W3CDTF">2022-03-11T22:50:29Z</dcterms:modified>
</cp:coreProperties>
</file>